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704" autoAdjust="0"/>
  </p:normalViewPr>
  <p:slideViewPr>
    <p:cSldViewPr>
      <p:cViewPr>
        <p:scale>
          <a:sx n="110" d="100"/>
          <a:sy n="110" d="100"/>
        </p:scale>
        <p:origin x="2286" y="7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D20C71-8ECF-4A73-AB06-6BB9C069F2F4}" type="datetimeFigureOut">
              <a:rPr lang="en-US" smtClean="0"/>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D0030B-B232-4D48-9933-AD2CEE7828E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D20C71-8ECF-4A73-AB06-6BB9C069F2F4}" type="datetimeFigureOut">
              <a:rPr lang="en-US" smtClean="0"/>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D0030B-B232-4D48-9933-AD2CEE7828E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D20C71-8ECF-4A73-AB06-6BB9C069F2F4}" type="datetimeFigureOut">
              <a:rPr lang="en-US" smtClean="0"/>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D0030B-B232-4D48-9933-AD2CEE7828E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46D20C71-8ECF-4A73-AB06-6BB9C069F2F4}" type="datetimeFigureOut">
              <a:rPr lang="en-US" smtClean="0"/>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D0030B-B232-4D48-9933-AD2CEE7828E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D20C71-8ECF-4A73-AB06-6BB9C069F2F4}" type="datetimeFigureOut">
              <a:rPr lang="en-US" smtClean="0"/>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D0030B-B232-4D48-9933-AD2CEE7828E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D20C71-8ECF-4A73-AB06-6BB9C069F2F4}" type="datetimeFigureOut">
              <a:rPr lang="en-US" smtClean="0"/>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D0030B-B232-4D48-9933-AD2CEE7828E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D20C71-8ECF-4A73-AB06-6BB9C069F2F4}" type="datetimeFigureOut">
              <a:rPr lang="en-US" smtClean="0"/>
              <a:t>12/8/2014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D0030B-B232-4D48-9933-AD2CEE7828E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D20C71-8ECF-4A73-AB06-6BB9C069F2F4}" type="datetimeFigureOut">
              <a:rPr lang="en-US" smtClean="0"/>
              <a:t>12/8/2014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D0030B-B232-4D48-9933-AD2CEE7828E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20C71-8ECF-4A73-AB06-6BB9C069F2F4}" type="datetimeFigureOut">
              <a:rPr lang="en-US" smtClean="0"/>
              <a:t>12/8/2014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D0030B-B232-4D48-9933-AD2CEE7828E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20C71-8ECF-4A73-AB06-6BB9C069F2F4}" type="datetimeFigureOut">
              <a:rPr lang="en-US" smtClean="0"/>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D0030B-B232-4D48-9933-AD2CEE7828E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20C71-8ECF-4A73-AB06-6BB9C069F2F4}" type="datetimeFigureOut">
              <a:rPr lang="en-US" smtClean="0"/>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D0030B-B232-4D48-9933-AD2CEE7828E5}" type="slidenum">
              <a:rPr lang="en-US" smtClean="0"/>
              <a:t>‹#›</a:t>
            </a:fld>
            <a:endParaRPr lang="en-US" dirty="0"/>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dirty="0" smtClean="0"/>
              <a:t>Click icon to add picture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46D20C71-8ECF-4A73-AB06-6BB9C069F2F4}" type="datetimeFigureOut">
              <a:rPr lang="en-US" smtClean="0"/>
              <a:t>12/8/2014</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10D0030B-B232-4D48-9933-AD2CEE7828E5}" type="slidenum">
              <a:rPr lang="en-US" smtClean="0"/>
              <a:t>‹#›</a:t>
            </a:fld>
            <a:endParaRPr lang="en-US" dirty="0"/>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981199"/>
          </a:xfrm>
        </p:spPr>
        <p:txBody>
          <a:bodyPr>
            <a:normAutofit/>
          </a:bodyPr>
          <a:lstStyle/>
          <a:p>
            <a:r>
              <a:rPr lang="en-US" sz="7200" dirty="0" smtClean="0">
                <a:latin typeface="Amienne" pitchFamily="82" charset="0"/>
              </a:rPr>
              <a:t>The Pathology of Nervous System</a:t>
            </a:r>
            <a:br>
              <a:rPr lang="en-US" sz="7200" dirty="0" smtClean="0">
                <a:latin typeface="Amienne" pitchFamily="82" charset="0"/>
              </a:rPr>
            </a:br>
            <a:r>
              <a:rPr lang="en-US" sz="2000" dirty="0" smtClean="0">
                <a:latin typeface="Amienne" pitchFamily="82" charset="0"/>
              </a:rPr>
              <a:t>Internship/Explorations 14-15</a:t>
            </a:r>
            <a:endParaRPr lang="en-US" sz="2000" dirty="0">
              <a:latin typeface="Amienne" pitchFamily="82" charset="0"/>
            </a:endParaRPr>
          </a:p>
        </p:txBody>
      </p:sp>
      <p:sp>
        <p:nvSpPr>
          <p:cNvPr id="3" name="Subtitle 2"/>
          <p:cNvSpPr>
            <a:spLocks noGrp="1"/>
          </p:cNvSpPr>
          <p:nvPr>
            <p:ph type="subTitle" idx="1"/>
          </p:nvPr>
        </p:nvSpPr>
        <p:spPr>
          <a:xfrm>
            <a:off x="1371600" y="2895600"/>
            <a:ext cx="6400800" cy="33528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632494"/>
            <a:ext cx="496247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582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Autofit/>
          </a:bodyPr>
          <a:lstStyle/>
          <a:p>
            <a:r>
              <a:rPr lang="en-US" sz="2800" i="1" u="sng" dirty="0" smtClean="0"/>
              <a:t>Amnesia</a:t>
            </a:r>
            <a:r>
              <a:rPr lang="en-US" sz="2800" dirty="0" smtClean="0"/>
              <a:t>: total or partial inability to recall past experiences.</a:t>
            </a:r>
            <a:br>
              <a:rPr lang="en-US" sz="2800" dirty="0" smtClean="0"/>
            </a:br>
            <a:r>
              <a:rPr lang="en-US" sz="2800" dirty="0"/>
              <a:t/>
            </a:r>
            <a:br>
              <a:rPr lang="en-US" sz="2800" dirty="0"/>
            </a:br>
            <a:r>
              <a:rPr lang="en-US" sz="2800" i="1" u="sng" dirty="0" smtClean="0"/>
              <a:t>Delirium</a:t>
            </a:r>
            <a:r>
              <a:rPr lang="en-US" sz="2800" dirty="0" smtClean="0"/>
              <a:t>: Acute condition of confusion, disordered thinking or memory. </a:t>
            </a:r>
            <a:br>
              <a:rPr lang="en-US" sz="2800" dirty="0" smtClean="0"/>
            </a:br>
            <a:r>
              <a:rPr lang="en-US" sz="2800" i="1" dirty="0" smtClean="0">
                <a:solidFill>
                  <a:srgbClr val="FF0000"/>
                </a:solidFill>
              </a:rPr>
              <a:t>s/sx: agitation or hallucinations</a:t>
            </a:r>
            <a:endParaRPr lang="en-US" sz="2800" dirty="0"/>
          </a:p>
        </p:txBody>
      </p:sp>
      <p:sp>
        <p:nvSpPr>
          <p:cNvPr id="3" name="Content Placeholder 2"/>
          <p:cNvSpPr>
            <a:spLocks noGrp="1"/>
          </p:cNvSpPr>
          <p:nvPr>
            <p:ph idx="1"/>
          </p:nvPr>
        </p:nvSpPr>
        <p:spPr>
          <a:xfrm>
            <a:off x="457200" y="2438400"/>
            <a:ext cx="8229600" cy="3687763"/>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227" y="3276600"/>
            <a:ext cx="303627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4924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Autofit/>
          </a:bodyPr>
          <a:lstStyle/>
          <a:p>
            <a:r>
              <a:rPr lang="en-US" sz="3600" dirty="0" smtClean="0"/>
              <a:t>Concussion: Violent shaking up or jarring of the brain. </a:t>
            </a:r>
            <a:br>
              <a:rPr lang="en-US" sz="3600" dirty="0" smtClean="0"/>
            </a:br>
            <a:r>
              <a:rPr lang="en-US" sz="3200" i="1" dirty="0" smtClean="0">
                <a:solidFill>
                  <a:srgbClr val="FF0000"/>
                </a:solidFill>
              </a:rPr>
              <a:t>s/sx: </a:t>
            </a:r>
            <a:r>
              <a:rPr lang="en-US" sz="3200" i="1" dirty="0" smtClean="0"/>
              <a:t>temporary loss of awareness, confusion, headache, vision problems, </a:t>
            </a:r>
            <a:r>
              <a:rPr lang="en-US" sz="3200" b="1" i="1" u="sng" dirty="0" smtClean="0"/>
              <a:t>tinnitus</a:t>
            </a:r>
            <a:r>
              <a:rPr lang="en-US" sz="3200" i="1" dirty="0"/>
              <a:t> </a:t>
            </a:r>
            <a:r>
              <a:rPr lang="en-US" sz="3200" i="1" dirty="0" smtClean="0"/>
              <a:t>or amnesia</a:t>
            </a:r>
            <a:endParaRPr lang="en-US" sz="3600" b="1" u="sng" dirty="0"/>
          </a:p>
        </p:txBody>
      </p:sp>
      <p:sp>
        <p:nvSpPr>
          <p:cNvPr id="3" name="Content Placeholder 2"/>
          <p:cNvSpPr>
            <a:spLocks noGrp="1"/>
          </p:cNvSpPr>
          <p:nvPr>
            <p:ph idx="1"/>
          </p:nvPr>
        </p:nvSpPr>
        <p:spPr>
          <a:xfrm>
            <a:off x="457200" y="2514600"/>
            <a:ext cx="8229600" cy="3611563"/>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67000"/>
            <a:ext cx="370206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00600" y="2362200"/>
            <a:ext cx="3429000" cy="4154984"/>
          </a:xfrm>
          <a:prstGeom prst="rect">
            <a:avLst/>
          </a:prstGeom>
          <a:noFill/>
        </p:spPr>
        <p:txBody>
          <a:bodyPr wrap="square" rtlCol="0">
            <a:spAutoFit/>
          </a:bodyPr>
          <a:lstStyle/>
          <a:p>
            <a:r>
              <a:rPr lang="en-US" sz="2400" dirty="0" smtClean="0">
                <a:solidFill>
                  <a:schemeClr val="accent2">
                    <a:lumMod val="60000"/>
                    <a:lumOff val="40000"/>
                  </a:schemeClr>
                </a:solidFill>
              </a:rPr>
              <a:t>Cerebral Contusion</a:t>
            </a:r>
            <a:r>
              <a:rPr lang="en-US" sz="2400" dirty="0" smtClean="0"/>
              <a:t>: Bruising of the brain tissue as a result of a head injury that caused the brain to bounce against the skull.</a:t>
            </a:r>
          </a:p>
          <a:p>
            <a:r>
              <a:rPr lang="en-US" sz="2400" dirty="0" smtClean="0">
                <a:solidFill>
                  <a:schemeClr val="tx2">
                    <a:lumMod val="60000"/>
                    <a:lumOff val="40000"/>
                  </a:schemeClr>
                </a:solidFill>
              </a:rPr>
              <a:t>Cranial Hematoma </a:t>
            </a:r>
            <a:r>
              <a:rPr lang="en-US" sz="2400" dirty="0" smtClean="0"/>
              <a:t>–</a:t>
            </a:r>
          </a:p>
          <a:p>
            <a:r>
              <a:rPr lang="en-US" sz="2400" dirty="0" smtClean="0"/>
              <a:t> word sx = cranium, blood, tumor </a:t>
            </a:r>
          </a:p>
          <a:p>
            <a:r>
              <a:rPr lang="en-US" sz="2400" dirty="0" smtClean="0"/>
              <a:t>s/sx: vomiting &amp; increased headaches</a:t>
            </a:r>
            <a:endParaRPr lang="en-US" sz="2400" dirty="0"/>
          </a:p>
        </p:txBody>
      </p:sp>
    </p:spTree>
    <p:extLst>
      <p:ext uri="{BB962C8B-B14F-4D97-AF65-F5344CB8AC3E}">
        <p14:creationId xmlns:p14="http://schemas.microsoft.com/office/powerpoint/2010/main" val="22585203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style.rotation</p:attrName>
                                        </p:attrNameLst>
                                      </p:cBhvr>
                                      <p:tavLst>
                                        <p:tav tm="0">
                                          <p:val>
                                            <p:fltVal val="720"/>
                                          </p:val>
                                        </p:tav>
                                        <p:tav tm="100000">
                                          <p:val>
                                            <p:fltVal val="0"/>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a:bodyPr>
          <a:lstStyle/>
          <a:p>
            <a:r>
              <a:rPr lang="en-US" sz="3200" dirty="0" smtClean="0"/>
              <a:t>Traumatic Brain injury: A blow to the head or a penetrating head injury that damages the brain.</a:t>
            </a:r>
            <a:endParaRPr lang="en-US" sz="3200" dirty="0"/>
          </a:p>
        </p:txBody>
      </p:sp>
      <p:sp>
        <p:nvSpPr>
          <p:cNvPr id="3" name="Content Placeholder 2"/>
          <p:cNvSpPr>
            <a:spLocks noGrp="1"/>
          </p:cNvSpPr>
          <p:nvPr>
            <p:ph idx="1"/>
          </p:nvPr>
        </p:nvSpPr>
        <p:spPr>
          <a:xfrm>
            <a:off x="457200" y="2286001"/>
            <a:ext cx="8229600" cy="3200400"/>
          </a:xfrm>
        </p:spPr>
        <p:txBody>
          <a:bodyPr/>
          <a:lstStyle/>
          <a:p>
            <a:endParaRPr lang="en-US" dirty="0"/>
          </a:p>
        </p:txBody>
      </p:sp>
      <p:sp>
        <p:nvSpPr>
          <p:cNvPr id="4" name="TextBox 3"/>
          <p:cNvSpPr txBox="1"/>
          <p:nvPr/>
        </p:nvSpPr>
        <p:spPr>
          <a:xfrm>
            <a:off x="685800" y="5856514"/>
            <a:ext cx="7696200" cy="830997"/>
          </a:xfrm>
          <a:prstGeom prst="rect">
            <a:avLst/>
          </a:prstGeom>
          <a:noFill/>
        </p:spPr>
        <p:txBody>
          <a:bodyPr wrap="square" rtlCol="0">
            <a:spAutoFit/>
          </a:bodyPr>
          <a:lstStyle/>
          <a:p>
            <a:pPr algn="ctr"/>
            <a:r>
              <a:rPr lang="en-US" sz="2400" dirty="0" smtClean="0">
                <a:solidFill>
                  <a:schemeClr val="accent6">
                    <a:lumMod val="50000"/>
                  </a:schemeClr>
                </a:solidFill>
              </a:rPr>
              <a:t>Shaken Baby Syndrome: Result of a child being violently shaken by someone</a:t>
            </a:r>
            <a:r>
              <a:rPr lang="en-US" dirty="0" smtClean="0">
                <a:solidFill>
                  <a:schemeClr val="accent6">
                    <a:lumMod val="50000"/>
                  </a:schemeClr>
                </a:solidFill>
              </a:rPr>
              <a:t>.</a:t>
            </a:r>
            <a:endParaRPr lang="en-US" dirty="0">
              <a:solidFill>
                <a:schemeClr val="accent6">
                  <a:lumMod val="5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33600"/>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997778"/>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499" y="1905000"/>
            <a:ext cx="3388657"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984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fontScale="90000"/>
          </a:bodyPr>
          <a:lstStyle/>
          <a:p>
            <a:r>
              <a:rPr lang="en-US" sz="2800" dirty="0" smtClean="0">
                <a:solidFill>
                  <a:srgbClr val="FF0000"/>
                </a:solidFill>
              </a:rPr>
              <a:t>Malignant Brain Tumor</a:t>
            </a:r>
            <a:r>
              <a:rPr lang="en-US" sz="2800" dirty="0" smtClean="0"/>
              <a:t>: Destroys brain tissue – Cancer begins in the brain.</a:t>
            </a:r>
            <a:br>
              <a:rPr lang="en-US" sz="2800" dirty="0" smtClean="0"/>
            </a:br>
            <a:r>
              <a:rPr lang="en-US" sz="2800" dirty="0" smtClean="0">
                <a:solidFill>
                  <a:schemeClr val="bg2">
                    <a:lumMod val="50000"/>
                  </a:schemeClr>
                </a:solidFill>
              </a:rPr>
              <a:t>Benign Brain Tumor</a:t>
            </a:r>
            <a:r>
              <a:rPr lang="en-US" sz="2800" dirty="0" smtClean="0"/>
              <a:t>: Does not invade the brain tissue because it is surrounded by rigid bone, as it enlarges, it can damage brain tissue by placing pressure against the tissue from increased intracranial pressure.</a:t>
            </a:r>
            <a:endParaRPr lang="en-US" sz="2800" dirty="0"/>
          </a:p>
        </p:txBody>
      </p:sp>
      <p:sp>
        <p:nvSpPr>
          <p:cNvPr id="3" name="Content Placeholder 2"/>
          <p:cNvSpPr>
            <a:spLocks noGrp="1"/>
          </p:cNvSpPr>
          <p:nvPr>
            <p:ph idx="1"/>
          </p:nvPr>
        </p:nvSpPr>
        <p:spPr>
          <a:xfrm>
            <a:off x="457200" y="2895600"/>
            <a:ext cx="8229600" cy="3230563"/>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48000"/>
            <a:ext cx="3429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4600"/>
            <a:ext cx="33432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871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lstStyle/>
          <a:p>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a:xfrm>
            <a:off x="457200" y="3276600"/>
            <a:ext cx="8229600" cy="2849563"/>
          </a:xfrm>
        </p:spPr>
        <p:txBody>
          <a:bodyPr>
            <a:normAutofit fontScale="85000" lnSpcReduction="10000"/>
          </a:bodyPr>
          <a:lstStyle/>
          <a:p>
            <a:pPr marL="0" indent="0">
              <a:buNone/>
            </a:pPr>
            <a:r>
              <a:rPr lang="en-US" sz="4000" dirty="0"/>
              <a:t>ICP = amt of pressure inside the skull.</a:t>
            </a:r>
            <a:endParaRPr lang="en-US" sz="4000" dirty="0" smtClean="0"/>
          </a:p>
          <a:p>
            <a:endParaRPr lang="en-US" dirty="0"/>
          </a:p>
          <a:p>
            <a:pPr marL="0" indent="0" algn="ctr">
              <a:buNone/>
            </a:pPr>
            <a:r>
              <a:rPr lang="en-US" sz="6600" dirty="0" smtClean="0"/>
              <a:t>Intracranial pressure</a:t>
            </a:r>
          </a:p>
          <a:p>
            <a:pPr marL="0" indent="0" algn="ctr">
              <a:buNone/>
            </a:pPr>
            <a:r>
              <a:rPr lang="en-US" sz="1800" dirty="0" smtClean="0"/>
              <a:t>Symptom = causes sutures to separate</a:t>
            </a:r>
            <a:endParaRPr lang="en-US"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371" y="685800"/>
            <a:ext cx="370522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830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696200" cy="6555641"/>
          </a:xfrm>
          <a:prstGeom prst="rect">
            <a:avLst/>
          </a:prstGeom>
          <a:noFill/>
        </p:spPr>
        <p:txBody>
          <a:bodyPr wrap="square" rtlCol="0">
            <a:spAutoFit/>
          </a:bodyPr>
          <a:lstStyle/>
          <a:p>
            <a:r>
              <a:rPr lang="en-US" dirty="0" smtClean="0"/>
              <a:t>Cerebrovascular Accident a.k.a </a:t>
            </a:r>
          </a:p>
          <a:p>
            <a:r>
              <a:rPr lang="en-US" u="sng" dirty="0" smtClean="0"/>
              <a:t>stroke </a:t>
            </a:r>
          </a:p>
          <a:p>
            <a:r>
              <a:rPr lang="en-US" dirty="0" smtClean="0"/>
              <a:t>abbreviation </a:t>
            </a:r>
            <a:r>
              <a:rPr lang="en-US" u="sng" dirty="0" smtClean="0"/>
              <a:t>C</a:t>
            </a:r>
            <a:r>
              <a:rPr lang="en-US" dirty="0" smtClean="0"/>
              <a:t> </a:t>
            </a:r>
            <a:r>
              <a:rPr lang="en-US" u="sng" dirty="0" smtClean="0"/>
              <a:t>V</a:t>
            </a:r>
            <a:r>
              <a:rPr lang="en-US" dirty="0" smtClean="0"/>
              <a:t> </a:t>
            </a:r>
            <a:r>
              <a:rPr lang="en-US" u="sng" dirty="0" smtClean="0"/>
              <a:t>A</a:t>
            </a:r>
          </a:p>
          <a:p>
            <a:r>
              <a:rPr lang="en-US" sz="2400" dirty="0" smtClean="0"/>
              <a:t>Damage to the brain due to blood flow disruption r/t a blood vessel being blocked or ruptured.</a:t>
            </a:r>
          </a:p>
          <a:p>
            <a:r>
              <a:rPr lang="en-US" dirty="0" smtClean="0">
                <a:solidFill>
                  <a:schemeClr val="bg1"/>
                </a:solidFill>
              </a:rPr>
              <a:t>S/sx: right/left sided weakness</a:t>
            </a:r>
          </a:p>
          <a:p>
            <a:r>
              <a:rPr lang="en-US" sz="2400" dirty="0" smtClean="0"/>
              <a:t>Ischemic Stroke: Flow of blood to the brain is blocked.</a:t>
            </a:r>
          </a:p>
          <a:p>
            <a:r>
              <a:rPr lang="en-US" dirty="0" smtClean="0">
                <a:solidFill>
                  <a:schemeClr val="bg1"/>
                </a:solidFill>
              </a:rPr>
              <a:t>s/sx: changes movement, senses, and speech</a:t>
            </a:r>
            <a:endParaRPr lang="en-US" dirty="0">
              <a:solidFill>
                <a:schemeClr val="bg1"/>
              </a:solidFill>
            </a:endParaRPr>
          </a:p>
          <a:p>
            <a:r>
              <a:rPr lang="en-US" u="sng" dirty="0" smtClean="0"/>
              <a:t>T</a:t>
            </a:r>
            <a:r>
              <a:rPr lang="en-US" dirty="0" smtClean="0"/>
              <a:t> </a:t>
            </a:r>
            <a:r>
              <a:rPr lang="en-US" u="sng" dirty="0" smtClean="0"/>
              <a:t>I</a:t>
            </a:r>
            <a:r>
              <a:rPr lang="en-US" dirty="0" smtClean="0"/>
              <a:t> </a:t>
            </a:r>
            <a:r>
              <a:rPr lang="en-US" u="sng" dirty="0" smtClean="0"/>
              <a:t>A</a:t>
            </a:r>
          </a:p>
          <a:p>
            <a:r>
              <a:rPr lang="en-US" sz="2400" dirty="0" smtClean="0"/>
              <a:t>Transient Ischemic Attack: TEMPORARY interruption in blood supply to the brain. Transient = quickly passing </a:t>
            </a:r>
          </a:p>
          <a:p>
            <a:r>
              <a:rPr lang="en-US" dirty="0" smtClean="0">
                <a:solidFill>
                  <a:schemeClr val="bg1"/>
                </a:solidFill>
              </a:rPr>
              <a:t>s/sx: numbness, blurred vision, or dizziness</a:t>
            </a:r>
          </a:p>
          <a:p>
            <a:r>
              <a:rPr lang="en-US" sz="2400" dirty="0" smtClean="0"/>
              <a:t>Hemorrhagic stroke: Blood vessel in the brain leaks or an aneurysm ruptures.</a:t>
            </a:r>
          </a:p>
          <a:p>
            <a:endParaRPr lang="en-US" dirty="0" smtClean="0">
              <a:solidFill>
                <a:schemeClr val="bg1"/>
              </a:solidFill>
            </a:endParaRPr>
          </a:p>
          <a:p>
            <a:endParaRPr lang="en-US" dirty="0" smtClean="0"/>
          </a:p>
          <a:p>
            <a:endParaRPr lang="en-US" dirty="0" smtClean="0"/>
          </a:p>
        </p:txBody>
      </p:sp>
    </p:spTree>
    <p:extLst>
      <p:ext uri="{BB962C8B-B14F-4D97-AF65-F5344CB8AC3E}">
        <p14:creationId xmlns:p14="http://schemas.microsoft.com/office/powerpoint/2010/main" val="18365945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5" dur="500"/>
                                        <p:tgtEl>
                                          <p:spTgt spid="2">
                                            <p:txEl>
                                              <p:pRg st="5" end="5"/>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8" dur="500"/>
                                        <p:tgtEl>
                                          <p:spTgt spid="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wipe(down)">
                                      <p:cBhvr>
                                        <p:cTn id="33" dur="500"/>
                                        <p:tgtEl>
                                          <p:spTgt spid="2">
                                            <p:txEl>
                                              <p:pRg st="7" end="7"/>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wipe(down)">
                                      <p:cBhvr>
                                        <p:cTn id="36" dur="500"/>
                                        <p:tgtEl>
                                          <p:spTgt spid="2">
                                            <p:txEl>
                                              <p:pRg st="8" end="8"/>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wipe(down)">
                                      <p:cBhvr>
                                        <p:cTn id="39" dur="500"/>
                                        <p:tgtEl>
                                          <p:spTgt spid="2">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 calcmode="lin" valueType="num">
                                      <p:cBhvr>
                                        <p:cTn id="44"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45"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4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disorders - </a:t>
            </a:r>
            <a:endParaRPr lang="en-US" dirty="0"/>
          </a:p>
        </p:txBody>
      </p:sp>
      <p:sp>
        <p:nvSpPr>
          <p:cNvPr id="3" name="Content Placeholder 2"/>
          <p:cNvSpPr>
            <a:spLocks noGrp="1"/>
          </p:cNvSpPr>
          <p:nvPr>
            <p:ph idx="1"/>
          </p:nvPr>
        </p:nvSpPr>
        <p:spPr/>
        <p:txBody>
          <a:bodyPr/>
          <a:lstStyle/>
          <a:p>
            <a:r>
              <a:rPr lang="en-US" dirty="0" smtClean="0"/>
              <a:t>Insomnia: Prolonged or abnormal inability to sleep.</a:t>
            </a:r>
          </a:p>
          <a:p>
            <a:r>
              <a:rPr lang="en-US" dirty="0" smtClean="0"/>
              <a:t>Somnambulism: Walking or performing other activities while sleeping.</a:t>
            </a:r>
          </a:p>
          <a:p>
            <a:r>
              <a:rPr lang="en-US" dirty="0" smtClean="0"/>
              <a:t>Narcolepsy: Sleep disorder consisting of sudden and uncontrollable brief episodes of falling asleep during the day.</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343400"/>
            <a:ext cx="340415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533400"/>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942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1"/>
            <a:ext cx="7125113" cy="1143000"/>
          </a:xfrm>
        </p:spPr>
        <p:txBody>
          <a:bodyPr/>
          <a:lstStyle/>
          <a:p>
            <a:r>
              <a:rPr lang="en-US" dirty="0" smtClean="0"/>
              <a:t>More diseases of N.S.</a:t>
            </a:r>
            <a:endParaRPr lang="en-US" dirty="0"/>
          </a:p>
        </p:txBody>
      </p:sp>
      <p:sp>
        <p:nvSpPr>
          <p:cNvPr id="3" name="Content Placeholder 2"/>
          <p:cNvSpPr>
            <a:spLocks noGrp="1"/>
          </p:cNvSpPr>
          <p:nvPr>
            <p:ph idx="1"/>
          </p:nvPr>
        </p:nvSpPr>
        <p:spPr>
          <a:xfrm>
            <a:off x="685800" y="1219200"/>
            <a:ext cx="7848600" cy="4800599"/>
          </a:xfrm>
        </p:spPr>
        <p:txBody>
          <a:bodyPr>
            <a:normAutofit/>
          </a:bodyPr>
          <a:lstStyle/>
          <a:p>
            <a:pPr marL="0" indent="0">
              <a:buNone/>
            </a:pPr>
            <a:r>
              <a:rPr lang="en-US" dirty="0" smtClean="0"/>
              <a:t>Multiple Sclerosis – Progressive autoimmune disorder characterized by inflammation that causes demyelination of the myelin sheath.</a:t>
            </a:r>
          </a:p>
          <a:p>
            <a:pPr marL="0" indent="0">
              <a:buNone/>
            </a:pPr>
            <a:r>
              <a:rPr lang="en-US" dirty="0" smtClean="0"/>
              <a:t>Bell’s Palsy: Temporary paralysis of the seventh cranial nerve that causes paralysis only to the affected side of the face.   ~numbness~</a:t>
            </a:r>
          </a:p>
          <a:p>
            <a:pPr marL="0" indent="0">
              <a:buNone/>
            </a:pPr>
            <a:r>
              <a:rPr lang="en-US" dirty="0" smtClean="0">
                <a:solidFill>
                  <a:schemeClr val="bg1"/>
                </a:solidFill>
              </a:rPr>
              <a:t>S/sx: inability to close eye of affected side, pain, tearing, drooling, impairment with taste, and      ear sensitivity.</a:t>
            </a:r>
          </a:p>
          <a:p>
            <a:pPr marL="0" indent="0">
              <a:buNone/>
            </a:pPr>
            <a:r>
              <a:rPr lang="en-US" dirty="0" smtClean="0"/>
              <a:t>Amyotrophic Lateral Sclerosis (ALS) a.k.a Lou Gehrig's Disease – rapidly progressive disease attacks the nerve cells responsible for controlling voluntary muscles.</a:t>
            </a:r>
          </a:p>
          <a:p>
            <a:pPr marL="0" indent="0">
              <a:buNone/>
            </a:pPr>
            <a:r>
              <a:rPr lang="en-US" dirty="0" smtClean="0"/>
              <a:t>Guillain-Barre Syndrome – Inflammation of the myelin sheath of the peripheral nerves characterized by rapidly worsening muscle weakness. – can lead to temporary paralysis</a:t>
            </a:r>
            <a:endParaRPr lang="en-US" dirty="0"/>
          </a:p>
        </p:txBody>
      </p:sp>
      <p:sp>
        <p:nvSpPr>
          <p:cNvPr id="4" name="Up Arrow 3"/>
          <p:cNvSpPr/>
          <p:nvPr/>
        </p:nvSpPr>
        <p:spPr>
          <a:xfrm>
            <a:off x="5105400" y="3657600"/>
            <a:ext cx="2286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76396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continued</a:t>
            </a:r>
            <a:endParaRPr lang="en-US" sz="2000" dirty="0"/>
          </a:p>
        </p:txBody>
      </p:sp>
      <p:sp>
        <p:nvSpPr>
          <p:cNvPr id="3" name="Content Placeholder 2"/>
          <p:cNvSpPr>
            <a:spLocks noGrp="1"/>
          </p:cNvSpPr>
          <p:nvPr>
            <p:ph idx="1"/>
          </p:nvPr>
        </p:nvSpPr>
        <p:spPr/>
        <p:txBody>
          <a:bodyPr/>
          <a:lstStyle/>
          <a:p>
            <a:r>
              <a:rPr lang="en-US" dirty="0" smtClean="0"/>
              <a:t>Trigeminal Neuralgia: Sever lightening like pain r/t inflammation of the 5</a:t>
            </a:r>
            <a:r>
              <a:rPr lang="en-US" baseline="30000" dirty="0" smtClean="0"/>
              <a:t>th</a:t>
            </a:r>
            <a:r>
              <a:rPr lang="en-US" dirty="0" smtClean="0"/>
              <a:t> cranial nerve.</a:t>
            </a:r>
          </a:p>
          <a:p>
            <a:pPr lvl="1"/>
            <a:r>
              <a:rPr lang="en-US" dirty="0" smtClean="0"/>
              <a:t>s/sx Sudden intense pain to cheeks, lips, gums &amp; side of face</a:t>
            </a:r>
          </a:p>
          <a:p>
            <a:r>
              <a:rPr lang="en-US" dirty="0" smtClean="0"/>
              <a:t>Cerebral Palsy: condition with muscle control spasticity, speech defects and other neurological deficiencies due to damage affects the cerebrum</a:t>
            </a:r>
          </a:p>
          <a:p>
            <a:pPr lvl="1"/>
            <a:r>
              <a:rPr lang="en-US" dirty="0" smtClean="0"/>
              <a:t>S/sx uncontrolled body movements shaking/jerking</a:t>
            </a:r>
          </a:p>
          <a:p>
            <a:pPr lvl="1"/>
            <a:endParaRPr lang="en-US" dirty="0" smtClean="0"/>
          </a:p>
        </p:txBody>
      </p:sp>
    </p:spTree>
    <p:extLst>
      <p:ext uri="{BB962C8B-B14F-4D97-AF65-F5344CB8AC3E}">
        <p14:creationId xmlns:p14="http://schemas.microsoft.com/office/powerpoint/2010/main" val="674404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Epilepsy:</a:t>
            </a:r>
            <a:r>
              <a:rPr lang="en-US" dirty="0" smtClean="0"/>
              <a:t/>
            </a:r>
            <a:br>
              <a:rPr lang="en-US" dirty="0" smtClean="0"/>
            </a:br>
            <a:endParaRPr lang="en-US" dirty="0"/>
          </a:p>
        </p:txBody>
      </p:sp>
      <p:sp>
        <p:nvSpPr>
          <p:cNvPr id="3" name="Content Placeholder 2"/>
          <p:cNvSpPr>
            <a:spLocks noGrp="1"/>
          </p:cNvSpPr>
          <p:nvPr>
            <p:ph idx="1"/>
          </p:nvPr>
        </p:nvSpPr>
        <p:spPr>
          <a:xfrm>
            <a:off x="1009443" y="1447801"/>
            <a:ext cx="7125112" cy="3581399"/>
          </a:xfrm>
        </p:spPr>
        <p:txBody>
          <a:bodyPr/>
          <a:lstStyle/>
          <a:p>
            <a:pPr marL="0" indent="0">
              <a:buNone/>
            </a:pPr>
            <a:r>
              <a:rPr lang="en-US" sz="2800" dirty="0" smtClean="0">
                <a:solidFill>
                  <a:schemeClr val="bg1"/>
                </a:solidFill>
              </a:rPr>
              <a:t>Chronic neurological condition characterized by episodes of recurrent seizures of varying severity.</a:t>
            </a:r>
          </a:p>
          <a:p>
            <a:pPr marL="0" indent="0">
              <a:buNone/>
            </a:pPr>
            <a:r>
              <a:rPr lang="en-US" sz="2800" dirty="0">
                <a:solidFill>
                  <a:schemeClr val="bg1"/>
                </a:solidFill>
              </a:rPr>
              <a:t>	</a:t>
            </a:r>
            <a:r>
              <a:rPr lang="en-US" sz="2400" dirty="0" smtClean="0">
                <a:solidFill>
                  <a:schemeClr val="bg1"/>
                </a:solidFill>
              </a:rPr>
              <a:t>- violent shaking or loss of consciousness</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81000"/>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962400"/>
            <a:ext cx="366231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404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7762"/>
          </a:xfrm>
        </p:spPr>
        <p:txBody>
          <a:bodyPr>
            <a:normAutofit fontScale="90000"/>
          </a:bodyPr>
          <a:lstStyle/>
          <a:p>
            <a:r>
              <a:rPr lang="en-US" sz="2400" b="1" dirty="0" smtClean="0">
                <a:latin typeface="Adobe Song Std L" pitchFamily="18" charset="-128"/>
                <a:ea typeface="Adobe Song Std L" pitchFamily="18" charset="-128"/>
              </a:rPr>
              <a:t>Cephalgia</a:t>
            </a:r>
            <a:r>
              <a:rPr lang="en-US" sz="2400" b="1" dirty="0">
                <a:latin typeface="Adobe Song Std L" pitchFamily="18" charset="-128"/>
                <a:ea typeface="Adobe Song Std L" pitchFamily="18" charset="-128"/>
              </a:rPr>
              <a:t> </a:t>
            </a:r>
            <a:r>
              <a:rPr lang="en-US" sz="2400" dirty="0" smtClean="0">
                <a:solidFill>
                  <a:srgbClr val="FF0000"/>
                </a:solidFill>
                <a:latin typeface="Adobe Song Std L" pitchFamily="18" charset="-128"/>
                <a:ea typeface="Adobe Song Std L" pitchFamily="18" charset="-128"/>
              </a:rPr>
              <a:t>s/sx</a:t>
            </a:r>
            <a:r>
              <a:rPr lang="en-US" sz="2400" dirty="0" smtClean="0">
                <a:latin typeface="Adobe Song Std L" pitchFamily="18" charset="-128"/>
                <a:ea typeface="Adobe Song Std L" pitchFamily="18" charset="-128"/>
              </a:rPr>
              <a:t>: Pain in the head above the eyes. </a:t>
            </a:r>
            <a:r>
              <a:rPr lang="en-US" sz="2400" dirty="0">
                <a:latin typeface="Adobe Song Std L" pitchFamily="18" charset="-128"/>
                <a:ea typeface="Adobe Song Std L" pitchFamily="18" charset="-128"/>
              </a:rPr>
              <a:t/>
            </a:r>
            <a:br>
              <a:rPr lang="en-US" sz="2400" dirty="0">
                <a:latin typeface="Adobe Song Std L" pitchFamily="18" charset="-128"/>
                <a:ea typeface="Adobe Song Std L" pitchFamily="18" charset="-128"/>
              </a:rPr>
            </a:br>
            <a:r>
              <a:rPr lang="en-US" sz="2400" dirty="0" smtClean="0">
                <a:latin typeface="Adobe Song Std L" pitchFamily="18" charset="-128"/>
                <a:ea typeface="Adobe Song Std L" pitchFamily="18" charset="-128"/>
              </a:rPr>
              <a:t>AKA = ________________________</a:t>
            </a:r>
            <a:br>
              <a:rPr lang="en-US" sz="2400" dirty="0" smtClean="0">
                <a:latin typeface="Adobe Song Std L" pitchFamily="18" charset="-128"/>
                <a:ea typeface="Adobe Song Std L" pitchFamily="18" charset="-128"/>
              </a:rPr>
            </a:br>
            <a:r>
              <a:rPr lang="en-US" sz="2400" dirty="0" smtClean="0">
                <a:latin typeface="Adobe Song Std L" pitchFamily="18" charset="-128"/>
                <a:ea typeface="Adobe Song Std L" pitchFamily="18" charset="-128"/>
              </a:rPr>
              <a:t>cephal/ =___________________</a:t>
            </a:r>
            <a:br>
              <a:rPr lang="en-US" sz="2400" dirty="0" smtClean="0">
                <a:latin typeface="Adobe Song Std L" pitchFamily="18" charset="-128"/>
                <a:ea typeface="Adobe Song Std L" pitchFamily="18" charset="-128"/>
              </a:rPr>
            </a:br>
            <a:r>
              <a:rPr lang="en-US" sz="2400" dirty="0" smtClean="0">
                <a:latin typeface="Adobe Song Std L" pitchFamily="18" charset="-128"/>
                <a:ea typeface="Adobe Song Std L" pitchFamily="18" charset="-128"/>
              </a:rPr>
              <a:t>algia/ =_________________</a:t>
            </a:r>
            <a:br>
              <a:rPr lang="en-US" sz="2400" dirty="0" smtClean="0">
                <a:latin typeface="Adobe Song Std L" pitchFamily="18" charset="-128"/>
                <a:ea typeface="Adobe Song Std L" pitchFamily="18" charset="-128"/>
              </a:rPr>
            </a:br>
            <a:r>
              <a:rPr lang="en-US" sz="2400" b="1" dirty="0" smtClean="0">
                <a:latin typeface="Adobe Song Std L" pitchFamily="18" charset="-128"/>
                <a:ea typeface="Adobe Song Std L" pitchFamily="18" charset="-128"/>
              </a:rPr>
              <a:t>Migraine</a:t>
            </a:r>
            <a:r>
              <a:rPr lang="en-US" sz="2400" dirty="0" smtClean="0">
                <a:latin typeface="Adobe Song Std L" pitchFamily="18" charset="-128"/>
                <a:ea typeface="Adobe Song Std L" pitchFamily="18" charset="-128"/>
              </a:rPr>
              <a:t>:</a:t>
            </a:r>
            <a:r>
              <a:rPr lang="en-US" sz="2400" dirty="0" smtClean="0">
                <a:solidFill>
                  <a:srgbClr val="FF0000"/>
                </a:solidFill>
                <a:latin typeface="Adobe Song Std L" pitchFamily="18" charset="-128"/>
                <a:ea typeface="Adobe Song Std L" pitchFamily="18" charset="-128"/>
              </a:rPr>
              <a:t> </a:t>
            </a:r>
            <a:r>
              <a:rPr lang="en-US" sz="2400" dirty="0" smtClean="0">
                <a:latin typeface="Adobe Song Std L" pitchFamily="18" charset="-128"/>
                <a:ea typeface="Adobe Song Std L" pitchFamily="18" charset="-128"/>
              </a:rPr>
              <a:t>Often proceeded by a warning aura and characterized by throbbing pain on one side of the head.</a:t>
            </a:r>
            <a:br>
              <a:rPr lang="en-US" sz="2400" dirty="0" smtClean="0">
                <a:latin typeface="Adobe Song Std L" pitchFamily="18" charset="-128"/>
                <a:ea typeface="Adobe Song Std L" pitchFamily="18" charset="-128"/>
              </a:rPr>
            </a:br>
            <a:r>
              <a:rPr lang="en-US" sz="2400" dirty="0" smtClean="0">
                <a:solidFill>
                  <a:srgbClr val="FF0000"/>
                </a:solidFill>
                <a:latin typeface="Adobe Song Std L" pitchFamily="18" charset="-128"/>
                <a:ea typeface="Adobe Song Std L" pitchFamily="18" charset="-128"/>
              </a:rPr>
              <a:t> s/sx</a:t>
            </a:r>
            <a:r>
              <a:rPr lang="en-US" sz="2400" dirty="0" smtClean="0">
                <a:latin typeface="Adobe Song Std L" pitchFamily="18" charset="-128"/>
                <a:ea typeface="Adobe Song Std L" pitchFamily="18" charset="-128"/>
              </a:rPr>
              <a:t>: warning aura, N/V, sensitivity to light or sound, more common in woman.</a:t>
            </a:r>
            <a:br>
              <a:rPr lang="en-US" sz="2400" dirty="0" smtClean="0">
                <a:latin typeface="Adobe Song Std L" pitchFamily="18" charset="-128"/>
                <a:ea typeface="Adobe Song Std L" pitchFamily="18" charset="-128"/>
              </a:rPr>
            </a:br>
            <a:r>
              <a:rPr lang="en-US" sz="2400" b="1" dirty="0" smtClean="0">
                <a:latin typeface="Adobe Song Std L" pitchFamily="18" charset="-128"/>
                <a:ea typeface="Adobe Song Std L" pitchFamily="18" charset="-128"/>
              </a:rPr>
              <a:t>Cluster headache</a:t>
            </a:r>
            <a:r>
              <a:rPr lang="en-US" sz="2400" dirty="0" smtClean="0">
                <a:latin typeface="Adobe Song Std L" pitchFamily="18" charset="-128"/>
                <a:ea typeface="Adobe Song Std L" pitchFamily="18" charset="-128"/>
              </a:rPr>
              <a:t>: Intensely painful headaches that affect one side of the head associated with tearing of the eyes and nasal congestion.</a:t>
            </a:r>
            <a:br>
              <a:rPr lang="en-US" sz="2400" dirty="0" smtClean="0">
                <a:latin typeface="Adobe Song Std L" pitchFamily="18" charset="-128"/>
                <a:ea typeface="Adobe Song Std L" pitchFamily="18" charset="-128"/>
              </a:rPr>
            </a:br>
            <a:r>
              <a:rPr lang="en-US" sz="2400" dirty="0" smtClean="0">
                <a:solidFill>
                  <a:srgbClr val="FF0000"/>
                </a:solidFill>
                <a:latin typeface="Adobe Song Std L" pitchFamily="18" charset="-128"/>
                <a:ea typeface="Adobe Song Std L" pitchFamily="18" charset="-128"/>
              </a:rPr>
              <a:t>S/sx</a:t>
            </a:r>
            <a:r>
              <a:rPr lang="en-US" sz="2400" dirty="0" smtClean="0">
                <a:latin typeface="Adobe Song Std L" pitchFamily="18" charset="-128"/>
                <a:ea typeface="Adobe Song Std L" pitchFamily="18" charset="-128"/>
              </a:rPr>
              <a:t>: pain, nasal congestion, more common in men</a:t>
            </a:r>
            <a:endParaRPr lang="en-US" sz="2400" dirty="0">
              <a:latin typeface="Adobe Song Std L" pitchFamily="18" charset="-128"/>
              <a:ea typeface="Adobe Song Std L" pitchFamily="18" charset="-128"/>
            </a:endParaRPr>
          </a:p>
        </p:txBody>
      </p:sp>
      <p:sp>
        <p:nvSpPr>
          <p:cNvPr id="3" name="Content Placeholder 2"/>
          <p:cNvSpPr>
            <a:spLocks noGrp="1"/>
          </p:cNvSpPr>
          <p:nvPr>
            <p:ph idx="1"/>
          </p:nvPr>
        </p:nvSpPr>
        <p:spPr>
          <a:xfrm>
            <a:off x="457200" y="4114800"/>
            <a:ext cx="8229600" cy="2011363"/>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389" y="4191000"/>
            <a:ext cx="24574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74027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Peripheral Neuropathy</a:t>
            </a:r>
            <a:endParaRPr lang="en-US" dirty="0"/>
          </a:p>
        </p:txBody>
      </p:sp>
      <p:sp>
        <p:nvSpPr>
          <p:cNvPr id="3" name="Content Placeholder 2"/>
          <p:cNvSpPr>
            <a:spLocks noGrp="1"/>
          </p:cNvSpPr>
          <p:nvPr>
            <p:ph idx="1"/>
          </p:nvPr>
        </p:nvSpPr>
        <p:spPr/>
        <p:txBody>
          <a:bodyPr/>
          <a:lstStyle/>
          <a:p>
            <a:r>
              <a:rPr lang="en-US" dirty="0" smtClean="0"/>
              <a:t>Disorder of the nerves that carry info to and from the brain and spinal cord.</a:t>
            </a:r>
          </a:p>
          <a:p>
            <a:pPr lvl="1"/>
            <a:r>
              <a:rPr lang="en-US" dirty="0" smtClean="0"/>
              <a:t>Pain, loss of sensation. Inability to muscles (arms/legs)</a:t>
            </a:r>
            <a:endParaRPr lang="en-US" dirty="0"/>
          </a:p>
        </p:txBody>
      </p:sp>
    </p:spTree>
    <p:extLst>
      <p:ext uri="{BB962C8B-B14F-4D97-AF65-F5344CB8AC3E}">
        <p14:creationId xmlns:p14="http://schemas.microsoft.com/office/powerpoint/2010/main" val="799127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2962"/>
          </a:xfrm>
        </p:spPr>
        <p:txBody>
          <a:bodyPr>
            <a:normAutofit fontScale="90000"/>
          </a:bodyPr>
          <a:lstStyle/>
          <a:p>
            <a:r>
              <a:rPr lang="en-US" sz="2800" dirty="0" smtClean="0">
                <a:solidFill>
                  <a:schemeClr val="accent1">
                    <a:lumMod val="50000"/>
                  </a:schemeClr>
                </a:solidFill>
              </a:rPr>
              <a:t>Encephalocele: Congenital herniation of brain substance through a gap in the skull. </a:t>
            </a:r>
            <a:br>
              <a:rPr lang="en-US" sz="2800" dirty="0" smtClean="0">
                <a:solidFill>
                  <a:schemeClr val="accent1">
                    <a:lumMod val="50000"/>
                  </a:schemeClr>
                </a:solidFill>
              </a:rPr>
            </a:br>
            <a:r>
              <a:rPr lang="en-US" sz="2800" dirty="0" smtClean="0">
                <a:solidFill>
                  <a:schemeClr val="accent1">
                    <a:lumMod val="50000"/>
                  </a:schemeClr>
                </a:solidFill>
              </a:rPr>
              <a:t>encephal/o = ____________</a:t>
            </a:r>
            <a:br>
              <a:rPr lang="en-US" sz="2800" dirty="0" smtClean="0">
                <a:solidFill>
                  <a:schemeClr val="accent1">
                    <a:lumMod val="50000"/>
                  </a:schemeClr>
                </a:solidFill>
              </a:rPr>
            </a:br>
            <a:r>
              <a:rPr lang="en-US" sz="2800" dirty="0" smtClean="0">
                <a:solidFill>
                  <a:schemeClr val="accent1">
                    <a:lumMod val="50000"/>
                  </a:schemeClr>
                </a:solidFill>
              </a:rPr>
              <a:t>-cele = ________________</a:t>
            </a:r>
            <a:br>
              <a:rPr lang="en-US" sz="2800" dirty="0" smtClean="0">
                <a:solidFill>
                  <a:schemeClr val="accent1">
                    <a:lumMod val="50000"/>
                  </a:schemeClr>
                </a:solidFill>
              </a:rPr>
            </a:br>
            <a:r>
              <a:rPr lang="en-US" sz="2800" dirty="0" smtClean="0">
                <a:solidFill>
                  <a:srgbClr val="FF0000"/>
                </a:solidFill>
              </a:rPr>
              <a:t>s/sx: neurological problems, ataxia (uncoordinated movements), seizures, vision problems, mental &amp; growth retardation</a:t>
            </a:r>
            <a:br>
              <a:rPr lang="en-US" sz="2800" dirty="0" smtClean="0">
                <a:solidFill>
                  <a:srgbClr val="FF0000"/>
                </a:solidFill>
              </a:rPr>
            </a:br>
            <a:r>
              <a:rPr lang="en-US" sz="2800" dirty="0" smtClean="0"/>
              <a:t>Tx: Surgery to put the part of the brain that is outside the skull back into place and close the opening.</a:t>
            </a:r>
            <a:endParaRPr lang="en-US" sz="2800" dirty="0">
              <a:solidFill>
                <a:schemeClr val="accent1">
                  <a:lumMod val="50000"/>
                </a:schemeClr>
              </a:solidFill>
            </a:endParaRPr>
          </a:p>
        </p:txBody>
      </p:sp>
      <p:sp>
        <p:nvSpPr>
          <p:cNvPr id="3" name="Content Placeholder 2"/>
          <p:cNvSpPr>
            <a:spLocks noGrp="1"/>
          </p:cNvSpPr>
          <p:nvPr>
            <p:ph idx="1"/>
          </p:nvPr>
        </p:nvSpPr>
        <p:spPr>
          <a:xfrm>
            <a:off x="457200" y="3886200"/>
            <a:ext cx="8229600" cy="2239963"/>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86200"/>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504111"/>
            <a:ext cx="2026364"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495163"/>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2962"/>
          </a:xfrm>
        </p:spPr>
        <p:txBody>
          <a:bodyPr>
            <a:normAutofit fontScale="90000"/>
          </a:bodyPr>
          <a:lstStyle/>
          <a:p>
            <a:r>
              <a:rPr lang="en-US" sz="2700" dirty="0" smtClean="0"/>
              <a:t/>
            </a:r>
            <a:br>
              <a:rPr lang="en-US" sz="2700" dirty="0" smtClean="0"/>
            </a:br>
            <a:r>
              <a:rPr lang="en-US" sz="2700" dirty="0" smtClean="0"/>
              <a:t>Meningocele: Protrusion of the meninges of the brain or spinal cord through a defect in the skull or spinal column forming a cyst filled sac filled with cerebrospinal fluid.</a:t>
            </a:r>
            <a:r>
              <a:rPr lang="en-US" sz="2800" dirty="0" smtClean="0"/>
              <a:t/>
            </a:r>
            <a:br>
              <a:rPr lang="en-US" sz="2800" dirty="0" smtClean="0"/>
            </a:br>
            <a:r>
              <a:rPr lang="en-US" sz="2800" dirty="0" smtClean="0"/>
              <a:t>Cause = ? (mystery)</a:t>
            </a:r>
            <a:br>
              <a:rPr lang="en-US" sz="2800" dirty="0" smtClean="0"/>
            </a:br>
            <a:r>
              <a:rPr lang="en-US" sz="2800" dirty="0" smtClean="0"/>
              <a:t>mening/o= ____________</a:t>
            </a:r>
            <a:br>
              <a:rPr lang="en-US" sz="2800" dirty="0" smtClean="0"/>
            </a:br>
            <a:r>
              <a:rPr lang="en-US" sz="2800" dirty="0" smtClean="0"/>
              <a:t>-cele = _______________</a:t>
            </a:r>
            <a:br>
              <a:rPr lang="en-US" sz="2800" dirty="0" smtClean="0"/>
            </a:br>
            <a:r>
              <a:rPr lang="en-US" sz="1800" dirty="0" smtClean="0">
                <a:solidFill>
                  <a:srgbClr val="FF0000"/>
                </a:solidFill>
              </a:rPr>
              <a:t>s/sx: leg weakness, paralysis, scoliosis or club foot</a:t>
            </a:r>
            <a:r>
              <a:rPr lang="en-US" sz="2800" dirty="0" smtClean="0">
                <a:solidFill>
                  <a:srgbClr val="FF0000"/>
                </a:solidFill>
              </a:rPr>
              <a:t/>
            </a:r>
            <a:br>
              <a:rPr lang="en-US" sz="2800" dirty="0" smtClean="0">
                <a:solidFill>
                  <a:srgbClr val="FF0000"/>
                </a:solidFill>
              </a:rPr>
            </a:br>
            <a:r>
              <a:rPr lang="en-US" sz="2800" dirty="0" smtClean="0">
                <a:solidFill>
                  <a:srgbClr val="FF0000"/>
                </a:solidFill>
              </a:rPr>
              <a:t/>
            </a:r>
            <a:br>
              <a:rPr lang="en-US" sz="2800" dirty="0" smtClean="0">
                <a:solidFill>
                  <a:srgbClr val="FF0000"/>
                </a:solidFill>
              </a:rPr>
            </a:br>
            <a:r>
              <a:rPr lang="en-US" sz="2800" dirty="0" smtClean="0">
                <a:solidFill>
                  <a:schemeClr val="accent5">
                    <a:lumMod val="50000"/>
                  </a:schemeClr>
                </a:solidFill>
              </a:rPr>
              <a:t>Tx: Surgical repair</a:t>
            </a:r>
            <a:r>
              <a:rPr lang="en-US" sz="2800" dirty="0" smtClean="0"/>
              <a:t/>
            </a:r>
            <a:br>
              <a:rPr lang="en-US" sz="2800" dirty="0" smtClean="0"/>
            </a:br>
            <a:endParaRPr lang="en-US" sz="2800" dirty="0"/>
          </a:p>
        </p:txBody>
      </p:sp>
      <p:sp>
        <p:nvSpPr>
          <p:cNvPr id="3" name="Content Placeholder 2"/>
          <p:cNvSpPr>
            <a:spLocks noGrp="1"/>
          </p:cNvSpPr>
          <p:nvPr>
            <p:ph idx="1"/>
          </p:nvPr>
        </p:nvSpPr>
        <p:spPr>
          <a:xfrm>
            <a:off x="457200" y="3429000"/>
            <a:ext cx="8229600" cy="2697163"/>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352800"/>
            <a:ext cx="515186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44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fontScale="90000"/>
          </a:bodyPr>
          <a:lstStyle/>
          <a:p>
            <a:r>
              <a:rPr lang="en-US" sz="2800" dirty="0" smtClean="0">
                <a:solidFill>
                  <a:schemeClr val="accent4">
                    <a:lumMod val="50000"/>
                  </a:schemeClr>
                </a:solidFill>
              </a:rPr>
              <a:t>Hydrocephalus: Build up of fluid in the skull that leads to brain swelling.</a:t>
            </a:r>
            <a:br>
              <a:rPr lang="en-US" sz="2800" dirty="0" smtClean="0">
                <a:solidFill>
                  <a:schemeClr val="accent4">
                    <a:lumMod val="50000"/>
                  </a:schemeClr>
                </a:solidFill>
              </a:rPr>
            </a:br>
            <a:r>
              <a:rPr lang="en-US" sz="2800" dirty="0" smtClean="0">
                <a:solidFill>
                  <a:srgbClr val="FF0000"/>
                </a:solidFill>
              </a:rPr>
              <a:t>s/sx: eyes that gaze downward, irritability, seizures, separated sutures &amp; sleepiness</a:t>
            </a:r>
            <a:br>
              <a:rPr lang="en-US" sz="2800" dirty="0" smtClean="0">
                <a:solidFill>
                  <a:srgbClr val="FF0000"/>
                </a:solidFill>
              </a:rPr>
            </a:br>
            <a:r>
              <a:rPr lang="en-US" sz="2800" dirty="0" smtClean="0">
                <a:solidFill>
                  <a:schemeClr val="tx2">
                    <a:lumMod val="75000"/>
                  </a:schemeClr>
                </a:solidFill>
              </a:rPr>
              <a:t>hydr/o = __________, cephal=____________ -us___________</a:t>
            </a:r>
            <a:br>
              <a:rPr lang="en-US" sz="2800" dirty="0" smtClean="0">
                <a:solidFill>
                  <a:schemeClr val="tx2">
                    <a:lumMod val="75000"/>
                  </a:schemeClr>
                </a:solidFill>
              </a:rPr>
            </a:br>
            <a:r>
              <a:rPr lang="en-US" sz="2800" dirty="0" smtClean="0">
                <a:solidFill>
                  <a:srgbClr val="00B0F0"/>
                </a:solidFill>
              </a:rPr>
              <a:t>Tx: surgical insertion of a shunt</a:t>
            </a:r>
            <a:endParaRPr lang="en-US" sz="2800" dirty="0">
              <a:solidFill>
                <a:schemeClr val="accent4">
                  <a:lumMod val="50000"/>
                </a:schemeClr>
              </a:solidFill>
            </a:endParaRPr>
          </a:p>
        </p:txBody>
      </p:sp>
      <p:sp>
        <p:nvSpPr>
          <p:cNvPr id="3" name="Content Placeholder 2"/>
          <p:cNvSpPr>
            <a:spLocks noGrp="1"/>
          </p:cNvSpPr>
          <p:nvPr>
            <p:ph idx="1"/>
          </p:nvPr>
        </p:nvSpPr>
        <p:spPr>
          <a:xfrm>
            <a:off x="457200" y="3124200"/>
            <a:ext cx="8229600" cy="3001963"/>
          </a:xfrm>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352800"/>
            <a:ext cx="398207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308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54562"/>
          </a:xfrm>
        </p:spPr>
        <p:txBody>
          <a:bodyPr>
            <a:normAutofit fontScale="90000"/>
          </a:bodyPr>
          <a:lstStyle/>
          <a:p>
            <a:r>
              <a:rPr lang="en-US" dirty="0" smtClean="0"/>
              <a:t>Meningitis</a:t>
            </a:r>
            <a:br>
              <a:rPr lang="en-US" dirty="0" smtClean="0"/>
            </a:br>
            <a:r>
              <a:rPr lang="en-US" sz="3200" dirty="0" smtClean="0"/>
              <a:t>______________=________________</a:t>
            </a:r>
            <a:br>
              <a:rPr lang="en-US" sz="3200" dirty="0" smtClean="0"/>
            </a:br>
            <a:r>
              <a:rPr lang="en-US" sz="3200" dirty="0" smtClean="0"/>
              <a:t>____________=___________________</a:t>
            </a:r>
            <a:br>
              <a:rPr lang="en-US" sz="3200" dirty="0" smtClean="0"/>
            </a:br>
            <a:r>
              <a:rPr lang="en-US" sz="3200" dirty="0" smtClean="0">
                <a:solidFill>
                  <a:srgbClr val="FF0000"/>
                </a:solidFill>
              </a:rPr>
              <a:t>s/sx: severe headache, </a:t>
            </a:r>
            <a:r>
              <a:rPr lang="en-US" sz="3200" u="sng" dirty="0" smtClean="0">
                <a:solidFill>
                  <a:srgbClr val="FF0000"/>
                </a:solidFill>
              </a:rPr>
              <a:t>NECK STIFFNESS</a:t>
            </a:r>
            <a:r>
              <a:rPr lang="en-US" sz="3200" dirty="0">
                <a:solidFill>
                  <a:srgbClr val="FF0000"/>
                </a:solidFill>
              </a:rPr>
              <a:t> </a:t>
            </a:r>
            <a:r>
              <a:rPr lang="en-US" sz="3200" dirty="0" smtClean="0">
                <a:solidFill>
                  <a:srgbClr val="FF0000"/>
                </a:solidFill>
              </a:rPr>
              <a:t>&amp; photophobia</a:t>
            </a:r>
            <a:br>
              <a:rPr lang="en-US" sz="3200" dirty="0" smtClean="0">
                <a:solidFill>
                  <a:srgbClr val="FF0000"/>
                </a:solidFill>
              </a:rPr>
            </a:br>
            <a:r>
              <a:rPr lang="en-US" sz="4000" dirty="0" smtClean="0"/>
              <a:t>Encephalitis:</a:t>
            </a:r>
            <a:r>
              <a:rPr lang="en-US" sz="3200" dirty="0" smtClean="0"/>
              <a:t/>
            </a:r>
            <a:br>
              <a:rPr lang="en-US" sz="3200" dirty="0" smtClean="0"/>
            </a:br>
            <a:r>
              <a:rPr lang="en-US" sz="3200" dirty="0" smtClean="0"/>
              <a:t>____________=______________</a:t>
            </a:r>
            <a:br>
              <a:rPr lang="en-US" sz="3200" dirty="0" smtClean="0"/>
            </a:br>
            <a:r>
              <a:rPr lang="en-US" sz="3200" dirty="0" smtClean="0"/>
              <a:t>_____________=___________________</a:t>
            </a:r>
            <a:br>
              <a:rPr lang="en-US" sz="3200" dirty="0" smtClean="0"/>
            </a:br>
            <a:r>
              <a:rPr lang="en-US" sz="3200" dirty="0" smtClean="0">
                <a:solidFill>
                  <a:srgbClr val="FF0000"/>
                </a:solidFill>
              </a:rPr>
              <a:t>s/sx: fever, headache, confusion &amp; possible seizures</a:t>
            </a:r>
            <a:endParaRPr lang="en-US" dirty="0"/>
          </a:p>
        </p:txBody>
      </p:sp>
      <p:sp>
        <p:nvSpPr>
          <p:cNvPr id="3" name="Content Placeholder 2"/>
          <p:cNvSpPr>
            <a:spLocks noGrp="1"/>
          </p:cNvSpPr>
          <p:nvPr>
            <p:ph idx="1"/>
          </p:nvPr>
        </p:nvSpPr>
        <p:spPr>
          <a:xfrm>
            <a:off x="457200" y="4800600"/>
            <a:ext cx="8229600" cy="1325563"/>
          </a:xfrm>
        </p:spPr>
        <p:txBody>
          <a:bodyPr/>
          <a:lstStyle/>
          <a:p>
            <a:endParaRPr lang="en-US" dirty="0"/>
          </a:p>
        </p:txBody>
      </p:sp>
    </p:spTree>
    <p:extLst>
      <p:ext uri="{BB962C8B-B14F-4D97-AF65-F5344CB8AC3E}">
        <p14:creationId xmlns:p14="http://schemas.microsoft.com/office/powerpoint/2010/main" val="2822399351"/>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en-US" sz="3100" dirty="0" smtClean="0">
                <a:solidFill>
                  <a:srgbClr val="0070C0"/>
                </a:solidFill>
              </a:rPr>
              <a:t/>
            </a:r>
            <a:br>
              <a:rPr lang="en-US" sz="3100" dirty="0" smtClean="0">
                <a:solidFill>
                  <a:srgbClr val="0070C0"/>
                </a:solidFill>
              </a:rPr>
            </a:br>
            <a:r>
              <a:rPr lang="en-US" sz="3100" dirty="0" smtClean="0">
                <a:solidFill>
                  <a:srgbClr val="0070C0"/>
                </a:solidFill>
              </a:rPr>
              <a:t>Dementia</a:t>
            </a:r>
            <a:r>
              <a:rPr lang="en-US" sz="3100" dirty="0" smtClean="0"/>
              <a:t>: Slowly progressive decline in mental abilities – memory, thinking &amp; judgment.</a:t>
            </a:r>
            <a:br>
              <a:rPr lang="en-US" sz="3100" dirty="0" smtClean="0"/>
            </a:br>
            <a:r>
              <a:rPr lang="en-US" sz="2000" dirty="0" smtClean="0">
                <a:solidFill>
                  <a:srgbClr val="FF0000"/>
                </a:solidFill>
              </a:rPr>
              <a:t>s/sx: personality changes , neglect self or have catastrophic reactions</a:t>
            </a:r>
            <a:r>
              <a:rPr lang="en-US" dirty="0" smtClean="0"/>
              <a:t/>
            </a:r>
            <a:br>
              <a:rPr lang="en-US" dirty="0" smtClean="0"/>
            </a:br>
            <a:r>
              <a:rPr lang="en-US" sz="3100" dirty="0" smtClean="0">
                <a:solidFill>
                  <a:srgbClr val="00B050"/>
                </a:solidFill>
              </a:rPr>
              <a:t>Alzheimer's Disease</a:t>
            </a:r>
            <a:r>
              <a:rPr lang="en-US" sz="3100" dirty="0" smtClean="0"/>
              <a:t>: Group of disorders involving parts of the brain that control thought, memory &amp; language.</a:t>
            </a:r>
            <a:r>
              <a:rPr lang="en-US" sz="3600" dirty="0" smtClean="0"/>
              <a:t/>
            </a:r>
            <a:br>
              <a:rPr lang="en-US" sz="3600" dirty="0" smtClean="0"/>
            </a:br>
            <a:r>
              <a:rPr lang="en-US" sz="2000" dirty="0" smtClean="0">
                <a:solidFill>
                  <a:srgbClr val="FF0000"/>
                </a:solidFill>
              </a:rPr>
              <a:t>s/sx: Memory loss, depression &amp; irritability</a:t>
            </a:r>
            <a:endParaRPr lang="en-US" dirty="0"/>
          </a:p>
        </p:txBody>
      </p:sp>
      <p:sp>
        <p:nvSpPr>
          <p:cNvPr id="3" name="Content Placeholder 2"/>
          <p:cNvSpPr>
            <a:spLocks noGrp="1"/>
          </p:cNvSpPr>
          <p:nvPr>
            <p:ph idx="1"/>
          </p:nvPr>
        </p:nvSpPr>
        <p:spPr>
          <a:xfrm>
            <a:off x="457200" y="4800600"/>
            <a:ext cx="8229600" cy="1325563"/>
          </a:xfrm>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4" y="3829410"/>
            <a:ext cx="2340864"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028211"/>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953000"/>
            <a:ext cx="4572000" cy="178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462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1457876"/>
          </a:xfrm>
        </p:spPr>
        <p:txBody>
          <a:bodyPr>
            <a:normAutofit fontScale="90000"/>
          </a:bodyPr>
          <a:lstStyle/>
          <a:p>
            <a:r>
              <a:rPr lang="en-US" sz="2400" dirty="0" smtClean="0"/>
              <a:t>Parkinson’s Disease: Chronis degenerative CNS disorder.</a:t>
            </a:r>
            <a:br>
              <a:rPr lang="en-US" sz="2400" dirty="0" smtClean="0"/>
            </a:br>
            <a:r>
              <a:rPr lang="en-US" sz="2400" dirty="0" smtClean="0">
                <a:solidFill>
                  <a:srgbClr val="FF0000"/>
                </a:solidFill>
              </a:rPr>
              <a:t>s/sx: muscle tremors, rigidity &amp; slow shuffling gait</a:t>
            </a:r>
            <a:endParaRPr lang="en-US" sz="2400" dirty="0"/>
          </a:p>
        </p:txBody>
      </p:sp>
      <p:sp>
        <p:nvSpPr>
          <p:cNvPr id="3" name="Content Placeholder 2"/>
          <p:cNvSpPr>
            <a:spLocks noGrp="1"/>
          </p:cNvSpPr>
          <p:nvPr>
            <p:ph idx="1"/>
          </p:nvPr>
        </p:nvSpPr>
        <p:spPr>
          <a:xfrm>
            <a:off x="1009443" y="2286000"/>
            <a:ext cx="7125112" cy="3962400"/>
          </a:xfrm>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362" y="2514600"/>
            <a:ext cx="549639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46391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normAutofit fontScale="90000"/>
          </a:bodyPr>
          <a:lstStyle/>
          <a:p>
            <a:r>
              <a:rPr lang="en-US" sz="2800" dirty="0" smtClean="0"/>
              <a:t>Reye’s syndrome: Potentially serious or deadly disorder in children, usually followed by a viral illness tx’d by aspirin</a:t>
            </a:r>
            <a:r>
              <a:rPr lang="en-US" sz="2800" dirty="0" smtClean="0">
                <a:solidFill>
                  <a:srgbClr val="FF0000"/>
                </a:solidFill>
              </a:rPr>
              <a:t>.</a:t>
            </a:r>
            <a:br>
              <a:rPr lang="en-US" sz="2800" dirty="0" smtClean="0">
                <a:solidFill>
                  <a:srgbClr val="FF0000"/>
                </a:solidFill>
              </a:rPr>
            </a:br>
            <a:r>
              <a:rPr lang="en-US" sz="2800" dirty="0" smtClean="0">
                <a:solidFill>
                  <a:srgbClr val="FF0000"/>
                </a:solidFill>
              </a:rPr>
              <a:t>s/sx: vomiting &amp; confusion</a:t>
            </a:r>
            <a:br>
              <a:rPr lang="en-US" sz="2800" dirty="0" smtClean="0">
                <a:solidFill>
                  <a:srgbClr val="FF0000"/>
                </a:solidFill>
              </a:rPr>
            </a:br>
            <a:r>
              <a:rPr lang="en-US" sz="2800" dirty="0" smtClean="0">
                <a:solidFill>
                  <a:srgbClr val="7030A0"/>
                </a:solidFill>
              </a:rPr>
              <a:t>Tetanus: aka _______________</a:t>
            </a:r>
            <a:r>
              <a:rPr lang="en-US" sz="2800" dirty="0" smtClean="0">
                <a:solidFill>
                  <a:srgbClr val="FF0000"/>
                </a:solidFill>
              </a:rPr>
              <a:t/>
            </a:r>
            <a:br>
              <a:rPr lang="en-US" sz="2800" dirty="0" smtClean="0">
                <a:solidFill>
                  <a:srgbClr val="FF0000"/>
                </a:solidFill>
              </a:rPr>
            </a:br>
            <a:r>
              <a:rPr lang="en-US" sz="2800" dirty="0" smtClean="0"/>
              <a:t>Acute and potentially fatal infection of the CNS caused by toxin produced by tetanus bacteria.</a:t>
            </a:r>
            <a:r>
              <a:rPr lang="en-US" sz="2800" dirty="0" smtClean="0">
                <a:solidFill>
                  <a:srgbClr val="FF0000"/>
                </a:solidFill>
              </a:rPr>
              <a:t/>
            </a:r>
            <a:br>
              <a:rPr lang="en-US" sz="2800" dirty="0" smtClean="0">
                <a:solidFill>
                  <a:srgbClr val="FF0000"/>
                </a:solidFill>
              </a:rPr>
            </a:br>
            <a:r>
              <a:rPr lang="en-US" sz="2800" dirty="0" smtClean="0">
                <a:solidFill>
                  <a:srgbClr val="FF0000"/>
                </a:solidFill>
              </a:rPr>
              <a:t>s/sx: spasms in jaw muscle or chest, neck or back with possible breathing problems</a:t>
            </a:r>
            <a:endParaRPr lang="en-US" sz="2800" dirty="0">
              <a:solidFill>
                <a:srgbClr val="FF0000"/>
              </a:solidFill>
            </a:endParaRPr>
          </a:p>
        </p:txBody>
      </p:sp>
      <p:sp>
        <p:nvSpPr>
          <p:cNvPr id="3" name="Content Placeholder 2"/>
          <p:cNvSpPr>
            <a:spLocks noGrp="1"/>
          </p:cNvSpPr>
          <p:nvPr>
            <p:ph idx="1"/>
          </p:nvPr>
        </p:nvSpPr>
        <p:spPr>
          <a:xfrm>
            <a:off x="457200" y="3352800"/>
            <a:ext cx="8229600" cy="2773363"/>
          </a:xfrm>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038600"/>
            <a:ext cx="14573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343" y="3400424"/>
            <a:ext cx="58293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31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fade">
                                      <p:cBhvr>
                                        <p:cTn id="11" dur="1000"/>
                                        <p:tgtEl>
                                          <p:spTgt spid="8195"/>
                                        </p:tgtEl>
                                      </p:cBhvr>
                                    </p:animEffect>
                                    <p:anim calcmode="lin" valueType="num">
                                      <p:cBhvr>
                                        <p:cTn id="12" dur="1000" fill="hold"/>
                                        <p:tgtEl>
                                          <p:spTgt spid="8195"/>
                                        </p:tgtEl>
                                        <p:attrNameLst>
                                          <p:attrName>ppt_x</p:attrName>
                                        </p:attrNameLst>
                                      </p:cBhvr>
                                      <p:tavLst>
                                        <p:tav tm="0">
                                          <p:val>
                                            <p:strVal val="#ppt_x"/>
                                          </p:val>
                                        </p:tav>
                                        <p:tav tm="100000">
                                          <p:val>
                                            <p:strVal val="#ppt_x"/>
                                          </p:val>
                                        </p:tav>
                                      </p:tavLst>
                                    </p:anim>
                                    <p:anim calcmode="lin" valueType="num">
                                      <p:cBhvr>
                                        <p:cTn id="13"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1000"/>
                                        <p:tgtEl>
                                          <p:spTgt spid="8194"/>
                                        </p:tgtEl>
                                      </p:cBhvr>
                                    </p:animEffect>
                                    <p:anim calcmode="lin" valueType="num">
                                      <p:cBhvr>
                                        <p:cTn id="19" dur="1000" fill="hold"/>
                                        <p:tgtEl>
                                          <p:spTgt spid="8194"/>
                                        </p:tgtEl>
                                        <p:attrNameLst>
                                          <p:attrName>ppt_x</p:attrName>
                                        </p:attrNameLst>
                                      </p:cBhvr>
                                      <p:tavLst>
                                        <p:tav tm="0">
                                          <p:val>
                                            <p:strVal val="#ppt_x"/>
                                          </p:val>
                                        </p:tav>
                                        <p:tav tm="100000">
                                          <p:val>
                                            <p:strVal val="#ppt_x"/>
                                          </p:val>
                                        </p:tav>
                                      </p:tavLst>
                                    </p:anim>
                                    <p:anim calcmode="lin" valueType="num">
                                      <p:cBhvr>
                                        <p:cTn id="20"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emplate>
  <TotalTime>886</TotalTime>
  <Words>560</Words>
  <Application>Microsoft Office PowerPoint</Application>
  <PresentationFormat>On-screen Show (4:3)</PresentationFormat>
  <Paragraphs>56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Summer</vt:lpstr>
      <vt:lpstr>The Pathology of Nervous System Internship/Explorations 14-15</vt:lpstr>
      <vt:lpstr>Cephalgia s/sx: Pain in the head above the eyes.  AKA = ________________________ cephal/ =___________________ algia/ =_________________ Migraine: Often proceeded by a warning aura and characterized by throbbing pain on one side of the head.  s/sx: warning aura, N/V, sensitivity to light or sound, more common in woman. Cluster headache: Intensely painful headaches that affect one side of the head associated with tearing of the eyes and nasal congestion. S/sx: pain, nasal congestion, more common in men</vt:lpstr>
      <vt:lpstr>Encephalocele: Congenital herniation of brain substance through a gap in the skull.  encephal/o = ____________ -cele = ________________ s/sx: neurological problems, ataxia (uncoordinated movements), seizures, vision problems, mental &amp; growth retardation Tx: Surgery to put the part of the brain that is outside the skull back into place and close the opening.</vt:lpstr>
      <vt:lpstr> Meningocele: Protrusion of the meninges of the brain or spinal cord through a defect in the skull or spinal column forming a cyst filled sac filled with cerebrospinal fluid. Cause = ? (mystery) mening/o= ____________ -cele = _______________ s/sx: leg weakness, paralysis, scoliosis or club foot  Tx: Surgical repair </vt:lpstr>
      <vt:lpstr>Hydrocephalus: Build up of fluid in the skull that leads to brain swelling. s/sx: eyes that gaze downward, irritability, seizures, separated sutures &amp; sleepiness hydr/o = __________, cephal=____________ -us___________ Tx: surgical insertion of a shunt</vt:lpstr>
      <vt:lpstr>Meningitis ______________=________________ ____________=___________________ s/sx: severe headache, NECK STIFFNESS &amp; photophobia Encephalitis: ____________=______________ _____________=___________________ s/sx: fever, headache, confusion &amp; possible seizures</vt:lpstr>
      <vt:lpstr> Dementia: Slowly progressive decline in mental abilities – memory, thinking &amp; judgment. s/sx: personality changes , neglect self or have catastrophic reactions Alzheimer's Disease: Group of disorders involving parts of the brain that control thought, memory &amp; language. s/sx: Memory loss, depression &amp; irritability</vt:lpstr>
      <vt:lpstr>Parkinson’s Disease: Chronis degenerative CNS disorder. s/sx: muscle tremors, rigidity &amp; slow shuffling gait</vt:lpstr>
      <vt:lpstr>Reye’s syndrome: Potentially serious or deadly disorder in children, usually followed by a viral illness tx’d by aspirin. s/sx: vomiting &amp; confusion Tetanus: aka _______________ Acute and potentially fatal infection of the CNS caused by toxin produced by tetanus bacteria. s/sx: spasms in jaw muscle or chest, neck or back with possible breathing problems</vt:lpstr>
      <vt:lpstr>Amnesia: total or partial inability to recall past experiences.  Delirium: Acute condition of confusion, disordered thinking or memory.  s/sx: agitation or hallucinations</vt:lpstr>
      <vt:lpstr>Concussion: Violent shaking up or jarring of the brain.  s/sx: temporary loss of awareness, confusion, headache, vision problems, tinnitus or amnesia</vt:lpstr>
      <vt:lpstr>Traumatic Brain injury: A blow to the head or a penetrating head injury that damages the brain.</vt:lpstr>
      <vt:lpstr>Malignant Brain Tumor: Destroys brain tissue – Cancer begins in the brain. Benign Brain Tumor: Does not invade the brain tissue because it is surrounded by rigid bone, as it enlarges, it can damage brain tissue by placing pressure against the tissue from increased intracranial pressure.</vt:lpstr>
      <vt:lpstr>  </vt:lpstr>
      <vt:lpstr>PowerPoint Presentation</vt:lpstr>
      <vt:lpstr>Sleep disorders - </vt:lpstr>
      <vt:lpstr>More diseases of N.S.</vt:lpstr>
      <vt:lpstr>continued</vt:lpstr>
      <vt:lpstr>Epilepsy: </vt:lpstr>
      <vt:lpstr>Peripheral Neuropathy</vt:lpstr>
    </vt:vector>
  </TitlesOfParts>
  <Company>WCS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Pathology of Nervous System Internship/Explorations 14-15</dc:title>
  <dc:creator>warren</dc:creator>
  <cp:lastModifiedBy>warren</cp:lastModifiedBy>
  <cp:revision>39</cp:revision>
  <dcterms:created xsi:type="dcterms:W3CDTF">2014-11-03T14:52:00Z</dcterms:created>
  <dcterms:modified xsi:type="dcterms:W3CDTF">2014-12-08T14:52:50Z</dcterms:modified>
</cp:coreProperties>
</file>