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1" r:id="rId16"/>
    <p:sldId id="272" r:id="rId17"/>
    <p:sldId id="273" r:id="rId18"/>
    <p:sldId id="270"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E2877D-083B-4597-BEDE-419E60A3B5A0}" type="datetimeFigureOut">
              <a:rPr lang="en-US" smtClean="0"/>
              <a:t>12/18/2014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C87F26-782E-47AE-AE7A-D14F15D02CF1}" type="slidenum">
              <a:rPr lang="en-US" smtClean="0"/>
              <a:t>‹#›</a:t>
            </a:fld>
            <a:endParaRPr lang="en-US"/>
          </a:p>
        </p:txBody>
      </p:sp>
    </p:spTree>
    <p:extLst>
      <p:ext uri="{BB962C8B-B14F-4D97-AF65-F5344CB8AC3E}">
        <p14:creationId xmlns:p14="http://schemas.microsoft.com/office/powerpoint/2010/main" val="1242181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3BE1F5-CD08-4B83-AE79-540C5E4E8723}"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89186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BE1F5-CD08-4B83-AE79-540C5E4E8723}"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209045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BE1F5-CD08-4B83-AE79-540C5E4E8723}"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386250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BE1F5-CD08-4B83-AE79-540C5E4E8723}"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350647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BE1F5-CD08-4B83-AE79-540C5E4E8723}" type="datetimeFigureOut">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152187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3BE1F5-CD08-4B83-AE79-540C5E4E8723}" type="datetimeFigureOut">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261264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3BE1F5-CD08-4B83-AE79-540C5E4E8723}" type="datetimeFigureOut">
              <a:rPr lang="en-US" smtClean="0"/>
              <a:t>12/18/2014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260814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3BE1F5-CD08-4B83-AE79-540C5E4E8723}" type="datetimeFigureOut">
              <a:rPr lang="en-US" smtClean="0"/>
              <a:t>12/18/2014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14067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BE1F5-CD08-4B83-AE79-540C5E4E8723}" type="datetimeFigureOut">
              <a:rPr lang="en-US" smtClean="0"/>
              <a:t>12/18/2014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233883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3BE1F5-CD08-4B83-AE79-540C5E4E8723}" type="datetimeFigureOut">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280165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3BE1F5-CD08-4B83-AE79-540C5E4E8723}" type="datetimeFigureOut">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5A1FA-A46A-42BB-B289-29A2F8B5D263}" type="slidenum">
              <a:rPr lang="en-US" smtClean="0"/>
              <a:t>‹#›</a:t>
            </a:fld>
            <a:endParaRPr lang="en-US"/>
          </a:p>
        </p:txBody>
      </p:sp>
    </p:spTree>
    <p:extLst>
      <p:ext uri="{BB962C8B-B14F-4D97-AF65-F5344CB8AC3E}">
        <p14:creationId xmlns:p14="http://schemas.microsoft.com/office/powerpoint/2010/main" val="264176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BE1F5-CD08-4B83-AE79-540C5E4E8723}" type="datetimeFigureOut">
              <a:rPr lang="en-US" smtClean="0"/>
              <a:t>12/18/2014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5A1FA-A46A-42BB-B289-29A2F8B5D263}" type="slidenum">
              <a:rPr lang="en-US" smtClean="0"/>
              <a:t>‹#›</a:t>
            </a:fld>
            <a:endParaRPr lang="en-US"/>
          </a:p>
        </p:txBody>
      </p:sp>
    </p:spTree>
    <p:extLst>
      <p:ext uri="{BB962C8B-B14F-4D97-AF65-F5344CB8AC3E}">
        <p14:creationId xmlns:p14="http://schemas.microsoft.com/office/powerpoint/2010/main" val="96176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lm.nih.gov/medlineplus/dietarysodium.html" TargetMode="External"/><Relationship Id="rId2" Type="http://schemas.openxmlformats.org/officeDocument/2006/relationships/hyperlink" Target="http://www.nlm.nih.gov/medlineplus/calcium.html" TargetMode="External"/><Relationship Id="rId1" Type="http://schemas.openxmlformats.org/officeDocument/2006/relationships/slideLayout" Target="../slideLayouts/slideLayout2.xml"/><Relationship Id="rId5" Type="http://schemas.openxmlformats.org/officeDocument/2006/relationships/hyperlink" Target="http://www.nlm.nih.gov/medlineplus/iron.html" TargetMode="External"/><Relationship Id="rId4" Type="http://schemas.openxmlformats.org/officeDocument/2006/relationships/hyperlink" Target="http://www.nlm.nih.gov/medlineplus/potassium.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heart.org/HEARTORG/Conditions/HighBloodPressure/AboutHighBloodPressure/Can-You-Escape-the-Silent-Killer_UCM_303314_Article.j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hyperlink" Target="http://www.nlm.nih.gov/medlineplus/bloodsugar.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www.nlm.nih.gov/medlineplus/dietaryfiber.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43011"/>
            <a:ext cx="7772400" cy="579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33400" y="653897"/>
            <a:ext cx="7772400" cy="1470025"/>
          </a:xfrm>
        </p:spPr>
        <p:txBody>
          <a:bodyPr>
            <a:noAutofit/>
          </a:bodyPr>
          <a:lstStyle/>
          <a:p>
            <a:r>
              <a:rPr lang="en-US" sz="9600" dirty="0" smtClean="0">
                <a:solidFill>
                  <a:schemeClr val="accent3">
                    <a:lumMod val="75000"/>
                  </a:schemeClr>
                </a:solidFill>
                <a:effectLst>
                  <a:outerShdw blurRad="38100" dist="38100" dir="2700000" algn="tl">
                    <a:srgbClr val="000000">
                      <a:alpha val="43137"/>
                    </a:srgbClr>
                  </a:outerShdw>
                </a:effectLst>
                <a:latin typeface="Arial Black" pitchFamily="34" charset="0"/>
              </a:rPr>
              <a:t>Nutrients</a:t>
            </a:r>
            <a:endParaRPr lang="en-US" sz="9600" dirty="0">
              <a:solidFill>
                <a:schemeClr val="accent3">
                  <a:lumMod val="75000"/>
                </a:schemeClr>
              </a:solidFill>
              <a:effectLst>
                <a:outerShdw blurRad="38100" dist="38100" dir="2700000" algn="tl">
                  <a:srgbClr val="000000">
                    <a:alpha val="43137"/>
                  </a:srgbClr>
                </a:outerShdw>
              </a:effectLst>
              <a:latin typeface="Arial Black" pitchFamily="34"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8403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46200"/>
            <a:ext cx="8615421"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680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HDL</a:t>
            </a:r>
            <a:r>
              <a:rPr lang="en-US" dirty="0" smtClean="0"/>
              <a:t> – high density lipoproteins(cholesterol)</a:t>
            </a:r>
            <a:endParaRPr lang="en-US" dirty="0"/>
          </a:p>
        </p:txBody>
      </p:sp>
      <p:sp>
        <p:nvSpPr>
          <p:cNvPr id="3" name="Content Placeholder 2"/>
          <p:cNvSpPr>
            <a:spLocks noGrp="1"/>
          </p:cNvSpPr>
          <p:nvPr>
            <p:ph idx="1"/>
          </p:nvPr>
        </p:nvSpPr>
        <p:spPr/>
        <p:txBody>
          <a:bodyPr/>
          <a:lstStyle/>
          <a:p>
            <a:r>
              <a:rPr lang="en-US" dirty="0" smtClean="0">
                <a:solidFill>
                  <a:srgbClr val="FF0000"/>
                </a:solidFill>
              </a:rPr>
              <a:t>Good</a:t>
            </a:r>
            <a:endParaRPr lang="en-US"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615" y="2133600"/>
            <a:ext cx="413728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7" y="2667000"/>
            <a:ext cx="37147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772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LDL</a:t>
            </a:r>
            <a:r>
              <a:rPr lang="en-US" dirty="0" smtClean="0"/>
              <a:t> – low density lipoprotein (cholesterol)</a:t>
            </a:r>
            <a:endParaRPr lang="en-US" dirty="0"/>
          </a:p>
        </p:txBody>
      </p:sp>
      <p:sp>
        <p:nvSpPr>
          <p:cNvPr id="3" name="Content Placeholder 2"/>
          <p:cNvSpPr>
            <a:spLocks noGrp="1"/>
          </p:cNvSpPr>
          <p:nvPr>
            <p:ph idx="1"/>
          </p:nvPr>
        </p:nvSpPr>
        <p:spPr/>
        <p:txBody>
          <a:bodyPr/>
          <a:lstStyle/>
          <a:p>
            <a:r>
              <a:rPr lang="en-US" dirty="0" smtClean="0">
                <a:solidFill>
                  <a:srgbClr val="FF0000"/>
                </a:solidFill>
              </a:rPr>
              <a:t>BAD</a:t>
            </a:r>
            <a:endParaRPr lang="en-US"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568" y="2667000"/>
            <a:ext cx="549639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461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21235">
            <a:off x="5811273" y="5658873"/>
            <a:ext cx="1350528" cy="135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Triglycerides: </a:t>
            </a:r>
            <a:endParaRPr lang="en-US" dirty="0"/>
          </a:p>
        </p:txBody>
      </p:sp>
      <p:sp>
        <p:nvSpPr>
          <p:cNvPr id="3" name="Content Placeholder 2"/>
          <p:cNvSpPr>
            <a:spLocks noGrp="1"/>
          </p:cNvSpPr>
          <p:nvPr>
            <p:ph idx="1"/>
          </p:nvPr>
        </p:nvSpPr>
        <p:spPr/>
        <p:txBody>
          <a:bodyPr>
            <a:normAutofit lnSpcReduction="10000"/>
          </a:bodyPr>
          <a:lstStyle/>
          <a:p>
            <a:r>
              <a:rPr lang="en-US" dirty="0"/>
              <a:t>Triglycerides are a type of fat (lipid) found in your blood. When you eat, your body converts any calories it doesn't need to use right away into triglycerides. The triglycerides are stored in your fat cells. Later, hormones release triglycerides for energy between meals. If you regularly eat more calories than you burn, particularly "easy" calories like carbohydrates and fats, you may have high triglycerides (hypertriglyceridemia</a:t>
            </a:r>
            <a:r>
              <a:rPr lang="en-US" dirty="0" smtClean="0"/>
              <a:t>).Comes from</a:t>
            </a:r>
            <a:endParaRPr lang="en-US" dirty="0"/>
          </a:p>
        </p:txBody>
      </p:sp>
    </p:spTree>
    <p:extLst>
      <p:ext uri="{BB962C8B-B14F-4D97-AF65-F5344CB8AC3E}">
        <p14:creationId xmlns:p14="http://schemas.microsoft.com/office/powerpoint/2010/main" val="3850307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triglycerides:</a:t>
            </a:r>
            <a:endParaRPr lang="en-US" dirty="0"/>
          </a:p>
        </p:txBody>
      </p:sp>
      <p:sp>
        <p:nvSpPr>
          <p:cNvPr id="3" name="Content Placeholder 2"/>
          <p:cNvSpPr>
            <a:spLocks noGrp="1"/>
          </p:cNvSpPr>
          <p:nvPr>
            <p:ph idx="1"/>
          </p:nvPr>
        </p:nvSpPr>
        <p:spPr/>
        <p:txBody>
          <a:bodyPr/>
          <a:lstStyle/>
          <a:p>
            <a:r>
              <a:rPr lang="en-US" dirty="0" smtClean="0"/>
              <a:t>Simple sugars</a:t>
            </a:r>
          </a:p>
          <a:p>
            <a:r>
              <a:rPr lang="en-US" dirty="0" smtClean="0"/>
              <a:t>Saturated and trans fats</a:t>
            </a:r>
          </a:p>
          <a:p>
            <a:r>
              <a:rPr lang="en-US" dirty="0" smtClean="0"/>
              <a:t>Refined grains or starchy foods</a:t>
            </a:r>
          </a:p>
          <a:p>
            <a:r>
              <a:rPr lang="en-US" dirty="0" smtClean="0"/>
              <a:t>Alcohol</a:t>
            </a:r>
          </a:p>
          <a:p>
            <a:r>
              <a:rPr lang="en-US" dirty="0" smtClean="0"/>
              <a:t>High calorie food that you do not utilize.</a:t>
            </a:r>
            <a:endParaRPr lang="en-US" dirty="0"/>
          </a:p>
        </p:txBody>
      </p:sp>
    </p:spTree>
    <p:extLst>
      <p:ext uri="{BB962C8B-B14F-4D97-AF65-F5344CB8AC3E}">
        <p14:creationId xmlns:p14="http://schemas.microsoft.com/office/powerpoint/2010/main" val="2876805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Vitamins</a:t>
            </a:r>
            <a:endParaRPr lang="en-US" dirty="0"/>
          </a:p>
        </p:txBody>
      </p:sp>
      <p:sp>
        <p:nvSpPr>
          <p:cNvPr id="3" name="Content Placeholder 2"/>
          <p:cNvSpPr>
            <a:spLocks noGrp="1"/>
          </p:cNvSpPr>
          <p:nvPr>
            <p:ph idx="1"/>
          </p:nvPr>
        </p:nvSpPr>
        <p:spPr/>
        <p:txBody>
          <a:bodyPr/>
          <a:lstStyle/>
          <a:p>
            <a:r>
              <a:rPr lang="en-US" dirty="0" smtClean="0">
                <a:solidFill>
                  <a:schemeClr val="accent3">
                    <a:lumMod val="50000"/>
                  </a:schemeClr>
                </a:solidFill>
              </a:rPr>
              <a:t>Fat Soluble</a:t>
            </a:r>
          </a:p>
          <a:p>
            <a:pPr lvl="1"/>
            <a:r>
              <a:rPr lang="en-US" dirty="0" smtClean="0">
                <a:solidFill>
                  <a:schemeClr val="accent3">
                    <a:lumMod val="50000"/>
                  </a:schemeClr>
                </a:solidFill>
              </a:rPr>
              <a:t>A, D, E, K</a:t>
            </a:r>
          </a:p>
          <a:p>
            <a:pPr lvl="5"/>
            <a:r>
              <a:rPr lang="en-US" sz="3200" dirty="0" smtClean="0">
                <a:solidFill>
                  <a:schemeClr val="accent1">
                    <a:lumMod val="75000"/>
                  </a:schemeClr>
                </a:solidFill>
              </a:rPr>
              <a:t>Water Soluble</a:t>
            </a:r>
          </a:p>
          <a:p>
            <a:pPr lvl="7"/>
            <a:r>
              <a:rPr lang="en-US" sz="3200" dirty="0" smtClean="0">
                <a:solidFill>
                  <a:schemeClr val="accent1">
                    <a:lumMod val="75000"/>
                  </a:schemeClr>
                </a:solidFill>
              </a:rPr>
              <a:t>C, B complex</a:t>
            </a:r>
          </a:p>
          <a:p>
            <a:pPr lvl="1"/>
            <a:endParaRPr lang="en-US" dirty="0" smtClean="0"/>
          </a:p>
          <a:p>
            <a:pPr lvl="1"/>
            <a:endParaRPr lang="en-US" dirty="0"/>
          </a:p>
        </p:txBody>
      </p:sp>
    </p:spTree>
    <p:extLst>
      <p:ext uri="{BB962C8B-B14F-4D97-AF65-F5344CB8AC3E}">
        <p14:creationId xmlns:p14="http://schemas.microsoft.com/office/powerpoint/2010/main" val="989912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Minerals help regulate body functions, aid in the growth and </a:t>
            </a:r>
          </a:p>
          <a:p>
            <a:r>
              <a:rPr lang="en-US" dirty="0" smtClean="0"/>
              <a:t>maintenance of body tissues, and act as catalysts for the release of energy.</a:t>
            </a:r>
          </a:p>
          <a:p>
            <a:r>
              <a:rPr lang="en-US" dirty="0" smtClean="0"/>
              <a:t>Ex. Fluoride and Vitamin C together promote healthy teeth and gums.</a:t>
            </a:r>
            <a:endParaRPr lang="en-US" dirty="0"/>
          </a:p>
        </p:txBody>
      </p:sp>
    </p:spTree>
    <p:extLst>
      <p:ext uri="{BB962C8B-B14F-4D97-AF65-F5344CB8AC3E}">
        <p14:creationId xmlns:p14="http://schemas.microsoft.com/office/powerpoint/2010/main" val="2590951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two kinds of minerals: </a:t>
            </a:r>
            <a:r>
              <a:rPr lang="en-US" dirty="0" err="1" smtClean="0">
                <a:solidFill>
                  <a:schemeClr val="accent3">
                    <a:lumMod val="75000"/>
                  </a:schemeClr>
                </a:solidFill>
              </a:rPr>
              <a:t>macrominerals</a:t>
            </a:r>
            <a:r>
              <a:rPr lang="en-US" dirty="0" smtClean="0">
                <a:solidFill>
                  <a:schemeClr val="accent3">
                    <a:lumMod val="75000"/>
                  </a:schemeClr>
                </a:solidFill>
              </a:rPr>
              <a:t> </a:t>
            </a:r>
            <a:r>
              <a:rPr lang="en-US" dirty="0" smtClean="0"/>
              <a:t>and </a:t>
            </a:r>
            <a:r>
              <a:rPr lang="en-US" dirty="0" smtClean="0">
                <a:solidFill>
                  <a:schemeClr val="accent4">
                    <a:lumMod val="60000"/>
                    <a:lumOff val="40000"/>
                  </a:schemeClr>
                </a:solidFill>
              </a:rPr>
              <a:t>trace minerals.</a:t>
            </a:r>
            <a:endParaRPr lang="en-US" dirty="0"/>
          </a:p>
        </p:txBody>
      </p:sp>
      <p:sp>
        <p:nvSpPr>
          <p:cNvPr id="3" name="Content Placeholder 2"/>
          <p:cNvSpPr>
            <a:spLocks noGrp="1"/>
          </p:cNvSpPr>
          <p:nvPr>
            <p:ph idx="1"/>
          </p:nvPr>
        </p:nvSpPr>
        <p:spPr/>
        <p:txBody>
          <a:bodyPr/>
          <a:lstStyle/>
          <a:p>
            <a:r>
              <a:rPr lang="en-US" dirty="0" err="1" smtClean="0">
                <a:solidFill>
                  <a:schemeClr val="accent3">
                    <a:lumMod val="75000"/>
                  </a:schemeClr>
                </a:solidFill>
              </a:rPr>
              <a:t>Macrominerals</a:t>
            </a:r>
            <a:r>
              <a:rPr lang="en-US" dirty="0" smtClean="0">
                <a:solidFill>
                  <a:schemeClr val="accent3">
                    <a:lumMod val="75000"/>
                  </a:schemeClr>
                </a:solidFill>
              </a:rPr>
              <a:t> are minerals your body needs in larger amounts. They include </a:t>
            </a:r>
            <a:r>
              <a:rPr lang="en-US" u="sng" dirty="0" smtClean="0">
                <a:solidFill>
                  <a:schemeClr val="accent3">
                    <a:lumMod val="75000"/>
                  </a:schemeClr>
                </a:solidFill>
                <a:hlinkClick r:id="rId2"/>
              </a:rPr>
              <a:t>calcium</a:t>
            </a:r>
            <a:r>
              <a:rPr lang="en-US" dirty="0" smtClean="0">
                <a:solidFill>
                  <a:schemeClr val="accent3">
                    <a:lumMod val="75000"/>
                  </a:schemeClr>
                </a:solidFill>
              </a:rPr>
              <a:t>, phosphorus, magnesium, </a:t>
            </a:r>
            <a:r>
              <a:rPr lang="en-US" u="sng" dirty="0" smtClean="0">
                <a:solidFill>
                  <a:schemeClr val="accent3">
                    <a:lumMod val="75000"/>
                  </a:schemeClr>
                </a:solidFill>
                <a:hlinkClick r:id="rId3"/>
              </a:rPr>
              <a:t>sodium</a:t>
            </a:r>
            <a:r>
              <a:rPr lang="en-US" dirty="0" smtClean="0">
                <a:solidFill>
                  <a:schemeClr val="accent3">
                    <a:lumMod val="75000"/>
                  </a:schemeClr>
                </a:solidFill>
              </a:rPr>
              <a:t>, </a:t>
            </a:r>
            <a:r>
              <a:rPr lang="en-US" u="sng" dirty="0" smtClean="0">
                <a:solidFill>
                  <a:schemeClr val="accent3">
                    <a:lumMod val="75000"/>
                  </a:schemeClr>
                </a:solidFill>
                <a:hlinkClick r:id="rId4"/>
              </a:rPr>
              <a:t>potassium</a:t>
            </a:r>
            <a:r>
              <a:rPr lang="en-US" dirty="0" smtClean="0">
                <a:solidFill>
                  <a:schemeClr val="accent3">
                    <a:lumMod val="75000"/>
                  </a:schemeClr>
                </a:solidFill>
              </a:rPr>
              <a:t>, chloride and sulfur. </a:t>
            </a:r>
          </a:p>
          <a:p>
            <a:r>
              <a:rPr lang="en-US" dirty="0" smtClean="0">
                <a:solidFill>
                  <a:schemeClr val="accent4">
                    <a:lumMod val="60000"/>
                    <a:lumOff val="40000"/>
                  </a:schemeClr>
                </a:solidFill>
              </a:rPr>
              <a:t>Your body needs just small amounts of trace minerals. These include </a:t>
            </a:r>
            <a:r>
              <a:rPr lang="en-US" u="sng" dirty="0" smtClean="0">
                <a:solidFill>
                  <a:schemeClr val="accent4">
                    <a:lumMod val="60000"/>
                    <a:lumOff val="40000"/>
                  </a:schemeClr>
                </a:solidFill>
                <a:hlinkClick r:id="rId5"/>
              </a:rPr>
              <a:t>iron</a:t>
            </a:r>
            <a:r>
              <a:rPr lang="en-US" dirty="0" smtClean="0">
                <a:solidFill>
                  <a:schemeClr val="accent4">
                    <a:lumMod val="60000"/>
                    <a:lumOff val="40000"/>
                  </a:schemeClr>
                </a:solidFill>
              </a:rPr>
              <a:t>, manganese, copper, iodine, zinc, cobalt, fluoride and selenium.</a:t>
            </a:r>
          </a:p>
          <a:p>
            <a:endParaRPr lang="en-US" dirty="0" smtClean="0">
              <a:solidFill>
                <a:schemeClr val="accent3">
                  <a:lumMod val="75000"/>
                </a:schemeClr>
              </a:solidFill>
            </a:endParaRPr>
          </a:p>
          <a:p>
            <a:endParaRPr lang="en-US" dirty="0"/>
          </a:p>
        </p:txBody>
      </p:sp>
    </p:spTree>
    <p:extLst>
      <p:ext uri="{BB962C8B-B14F-4D97-AF65-F5344CB8AC3E}">
        <p14:creationId xmlns:p14="http://schemas.microsoft.com/office/powerpoint/2010/main" val="722966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pPr algn="ctr"/>
            <a:r>
              <a:rPr lang="en-US" dirty="0" smtClean="0"/>
              <a:t>8 X 8 RULE</a:t>
            </a:r>
          </a:p>
          <a:p>
            <a:endParaRPr lang="en-US" dirty="0"/>
          </a:p>
          <a:p>
            <a:r>
              <a:rPr lang="en-US" dirty="0" smtClean="0"/>
              <a:t>Drink at least 8 glasses of 8oz of water daily</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3748087" cy="280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032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HTN intro</a:t>
            </a:r>
            <a:endParaRPr lang="en-US"/>
          </a:p>
        </p:txBody>
      </p:sp>
      <p:sp>
        <p:nvSpPr>
          <p:cNvPr id="3" name="Content Placeholder 2"/>
          <p:cNvSpPr>
            <a:spLocks noGrp="1"/>
          </p:cNvSpPr>
          <p:nvPr>
            <p:ph idx="1"/>
          </p:nvPr>
        </p:nvSpPr>
        <p:spPr/>
        <p:txBody>
          <a:bodyPr/>
          <a:lstStyle/>
          <a:p>
            <a:r>
              <a:rPr lang="en-US" dirty="0">
                <a:hlinkClick r:id="rId2"/>
              </a:rPr>
              <a:t>http://www.heart.org/HEARTORG/Conditions/HighBloodPressure/AboutHighBloodPressure/Can-You-Escape-the-Silent-Killer_UCM_303314_Article.jsp</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356554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Essential Nutrients?</a:t>
            </a:r>
            <a:endParaRPr lang="en-US" dirty="0"/>
          </a:p>
        </p:txBody>
      </p:sp>
      <p:sp>
        <p:nvSpPr>
          <p:cNvPr id="3" name="Content Placeholder 2"/>
          <p:cNvSpPr>
            <a:spLocks noGrp="1"/>
          </p:cNvSpPr>
          <p:nvPr>
            <p:ph idx="1"/>
          </p:nvPr>
        </p:nvSpPr>
        <p:spPr/>
        <p:txBody>
          <a:bodyPr/>
          <a:lstStyle/>
          <a:p>
            <a:pPr marL="0" indent="0">
              <a:buNone/>
            </a:pPr>
            <a:r>
              <a:rPr lang="en-US" sz="5400" dirty="0" smtClean="0">
                <a:solidFill>
                  <a:schemeClr val="bg2">
                    <a:lumMod val="25000"/>
                  </a:schemeClr>
                </a:solidFill>
              </a:rPr>
              <a:t>Proteins</a:t>
            </a:r>
          </a:p>
          <a:p>
            <a:pPr marL="0" indent="0">
              <a:buNone/>
            </a:pPr>
            <a:r>
              <a:rPr lang="en-US" dirty="0"/>
              <a:t>	</a:t>
            </a:r>
            <a:r>
              <a:rPr lang="en-US" dirty="0" smtClean="0">
                <a:solidFill>
                  <a:schemeClr val="accent6">
                    <a:lumMod val="75000"/>
                  </a:schemeClr>
                </a:solidFill>
              </a:rPr>
              <a:t>Carbohydrates</a:t>
            </a:r>
          </a:p>
          <a:p>
            <a:pPr marL="0" indent="0">
              <a:buNone/>
            </a:pPr>
            <a:r>
              <a:rPr lang="en-US" dirty="0"/>
              <a:t>	</a:t>
            </a:r>
            <a:r>
              <a:rPr lang="en-US" dirty="0" smtClean="0"/>
              <a:t>	</a:t>
            </a:r>
            <a:r>
              <a:rPr lang="en-US" sz="4800" dirty="0" smtClean="0">
                <a:solidFill>
                  <a:srgbClr val="7030A0"/>
                </a:solidFill>
              </a:rPr>
              <a:t>Fats</a:t>
            </a:r>
          </a:p>
          <a:p>
            <a:pPr marL="0" indent="0">
              <a:buNone/>
            </a:pPr>
            <a:r>
              <a:rPr lang="en-US" dirty="0"/>
              <a:t>	</a:t>
            </a:r>
            <a:r>
              <a:rPr lang="en-US" dirty="0" smtClean="0"/>
              <a:t>		</a:t>
            </a:r>
            <a:r>
              <a:rPr lang="en-US" dirty="0" smtClean="0">
                <a:solidFill>
                  <a:schemeClr val="accent2">
                    <a:lumMod val="75000"/>
                  </a:schemeClr>
                </a:solidFill>
              </a:rPr>
              <a:t>Vitamins</a:t>
            </a:r>
            <a:r>
              <a:rPr lang="en-US" dirty="0" smtClean="0"/>
              <a:t>		</a:t>
            </a:r>
          </a:p>
          <a:p>
            <a:pPr marL="0" indent="0">
              <a:buNone/>
            </a:pPr>
            <a:r>
              <a:rPr lang="en-US" dirty="0"/>
              <a:t>	</a:t>
            </a:r>
            <a:r>
              <a:rPr lang="en-US" dirty="0" smtClean="0"/>
              <a:t>			Minerals</a:t>
            </a:r>
          </a:p>
          <a:p>
            <a:pPr marL="0" indent="0">
              <a:buNone/>
            </a:pPr>
            <a:r>
              <a:rPr lang="en-US" dirty="0"/>
              <a:t>	</a:t>
            </a:r>
            <a:r>
              <a:rPr lang="en-US" dirty="0" smtClean="0"/>
              <a:t>				</a:t>
            </a:r>
            <a:r>
              <a:rPr lang="en-US" sz="4800" dirty="0" smtClean="0">
                <a:solidFill>
                  <a:schemeClr val="tx2">
                    <a:lumMod val="60000"/>
                    <a:lumOff val="40000"/>
                  </a:schemeClr>
                </a:solidFill>
              </a:rPr>
              <a:t>Water</a:t>
            </a:r>
            <a:endParaRPr lang="en-US" sz="4800" dirty="0">
              <a:solidFill>
                <a:schemeClr val="tx2">
                  <a:lumMod val="60000"/>
                  <a:lumOff val="40000"/>
                </a:schemeClr>
              </a:solidFill>
            </a:endParaRPr>
          </a:p>
        </p:txBody>
      </p:sp>
    </p:spTree>
    <p:extLst>
      <p:ext uri="{BB962C8B-B14F-4D97-AF65-F5344CB8AC3E}">
        <p14:creationId xmlns:p14="http://schemas.microsoft.com/office/powerpoint/2010/main" val="538908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4281487"/>
            <a:ext cx="24288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C00000"/>
                </a:solidFill>
              </a:rPr>
              <a:t>Protein	</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Amino Acids: organic compounds that combine to form PROTEINS</a:t>
            </a:r>
          </a:p>
          <a:p>
            <a:pPr lvl="1"/>
            <a:r>
              <a:rPr lang="en-US" dirty="0" smtClean="0"/>
              <a:t>Proteins are the building blocks of life </a:t>
            </a:r>
            <a:r>
              <a:rPr lang="en-US" dirty="0" smtClean="0">
                <a:sym typeface="Wingdings" pitchFamily="2" charset="2"/>
              </a:rPr>
              <a:t> </a:t>
            </a:r>
          </a:p>
          <a:p>
            <a:pPr lvl="1"/>
            <a:endParaRPr lang="en-US" dirty="0">
              <a:sym typeface="Wingdings" pitchFamily="2" charset="2"/>
            </a:endParaRPr>
          </a:p>
          <a:p>
            <a:pPr lvl="4"/>
            <a:r>
              <a:rPr lang="en-US" dirty="0" smtClean="0">
                <a:sym typeface="Wingdings" pitchFamily="2" charset="2"/>
              </a:rPr>
              <a:t>They help the body to    BREAK DOWN FOOD</a:t>
            </a:r>
          </a:p>
          <a:p>
            <a:pPr lvl="8"/>
            <a:r>
              <a:rPr lang="en-US" dirty="0">
                <a:sym typeface="Wingdings" pitchFamily="2" charset="2"/>
              </a:rPr>
              <a:t> </a:t>
            </a:r>
            <a:r>
              <a:rPr lang="en-US" dirty="0" smtClean="0">
                <a:sym typeface="Wingdings" pitchFamily="2" charset="2"/>
              </a:rPr>
              <a:t>           GROW</a:t>
            </a:r>
          </a:p>
          <a:p>
            <a:pPr lvl="8"/>
            <a:r>
              <a:rPr lang="en-US" dirty="0">
                <a:sym typeface="Wingdings" pitchFamily="2" charset="2"/>
              </a:rPr>
              <a:t> </a:t>
            </a:r>
            <a:r>
              <a:rPr lang="en-US" dirty="0" smtClean="0">
                <a:sym typeface="Wingdings" pitchFamily="2" charset="2"/>
              </a:rPr>
              <a:t>           REPAIR BODY TISSUE</a:t>
            </a:r>
          </a:p>
          <a:p>
            <a:pPr lvl="8"/>
            <a:r>
              <a:rPr lang="en-US" dirty="0">
                <a:sym typeface="Wingdings" pitchFamily="2" charset="2"/>
              </a:rPr>
              <a:t> </a:t>
            </a:r>
            <a:r>
              <a:rPr lang="en-US" dirty="0" smtClean="0">
                <a:sym typeface="Wingdings" pitchFamily="2" charset="2"/>
              </a:rPr>
              <a:t>            ENERGY</a:t>
            </a:r>
          </a:p>
          <a:p>
            <a:pPr lvl="8"/>
            <a:r>
              <a:rPr lang="en-US" dirty="0">
                <a:solidFill>
                  <a:srgbClr val="C00000"/>
                </a:solidFill>
              </a:rPr>
              <a:t>Essential amino acids cannot be made by the body. As a result, they must come from food.</a:t>
            </a:r>
            <a:endParaRPr lang="en-US" dirty="0">
              <a:solidFill>
                <a:srgbClr val="C00000"/>
              </a:solidFill>
              <a:sym typeface="Wingdings" pitchFamily="2" charset="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62400"/>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675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Complete Proteins</a:t>
            </a:r>
            <a:r>
              <a:rPr lang="en-US" dirty="0" smtClean="0"/>
              <a:t>:  proteins that contain all 9 essential amino acids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7268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72683"/>
            <a:ext cx="28479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114800"/>
            <a:ext cx="23622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564216"/>
            <a:ext cx="19907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657600"/>
            <a:ext cx="2608442" cy="252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0467" y="3417887"/>
            <a:ext cx="26574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5779" y="5334250"/>
            <a:ext cx="1466850" cy="142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653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Incomplete Protein</a:t>
            </a:r>
            <a:r>
              <a:rPr lang="en-US" dirty="0" smtClean="0">
                <a:solidFill>
                  <a:srgbClr val="C00000"/>
                </a:solidFill>
              </a:rPr>
              <a:t>: </a:t>
            </a:r>
            <a:r>
              <a:rPr lang="en-US" dirty="0" smtClean="0">
                <a:solidFill>
                  <a:srgbClr val="002060"/>
                </a:solidFill>
              </a:rPr>
              <a:t>proteins that do not contain all 9 essential amino acids</a:t>
            </a:r>
            <a:endParaRPr lang="en-US" dirty="0">
              <a:solidFill>
                <a:srgbClr val="002060"/>
              </a:solidFill>
            </a:endParaRP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94896"/>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621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33538"/>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595" y="3640667"/>
            <a:ext cx="6934200" cy="23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672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Carbohydrates</a:t>
            </a:r>
            <a:endParaRPr lang="en-US" b="1" dirty="0">
              <a:solidFill>
                <a:srgbClr val="FF0000"/>
              </a:solidFill>
            </a:endParaRPr>
          </a:p>
        </p:txBody>
      </p:sp>
      <p:sp>
        <p:nvSpPr>
          <p:cNvPr id="3" name="Content Placeholder 2"/>
          <p:cNvSpPr>
            <a:spLocks noGrp="1"/>
          </p:cNvSpPr>
          <p:nvPr>
            <p:ph idx="1"/>
          </p:nvPr>
        </p:nvSpPr>
        <p:spPr/>
        <p:txBody>
          <a:bodyPr/>
          <a:lstStyle/>
          <a:p>
            <a:r>
              <a:rPr lang="en-US" b="0" i="0" dirty="0" smtClean="0">
                <a:solidFill>
                  <a:srgbClr val="333333"/>
                </a:solidFill>
                <a:effectLst/>
                <a:latin typeface="Lucida Grande"/>
              </a:rPr>
              <a:t>Carbohydrates are one of the main types of </a:t>
            </a:r>
            <a:r>
              <a:rPr lang="en-US" b="0" i="0" dirty="0" smtClean="0">
                <a:effectLst/>
                <a:latin typeface="Lucida Grande"/>
              </a:rPr>
              <a:t>nutrients. They are the most important source of energy for your body. </a:t>
            </a:r>
            <a:r>
              <a:rPr lang="en-US" b="0" i="0" dirty="0" smtClean="0">
                <a:solidFill>
                  <a:srgbClr val="FF0000"/>
                </a:solidFill>
                <a:effectLst/>
                <a:latin typeface="Lucida Grande"/>
              </a:rPr>
              <a:t>Your digestive system changes carbohydrates into glucose (</a:t>
            </a:r>
            <a:r>
              <a:rPr lang="en-US" b="0" i="0" u="sng" dirty="0" smtClean="0">
                <a:solidFill>
                  <a:srgbClr val="FF0000"/>
                </a:solidFill>
                <a:effectLst/>
                <a:latin typeface="Lucida Grande"/>
                <a:hlinkClick r:id="rId2"/>
              </a:rPr>
              <a:t>blood sugar</a:t>
            </a:r>
            <a:r>
              <a:rPr lang="en-US" b="0" i="0" dirty="0" smtClean="0">
                <a:solidFill>
                  <a:srgbClr val="FF0000"/>
                </a:solidFill>
                <a:effectLst/>
                <a:latin typeface="Lucida Grande"/>
              </a:rPr>
              <a:t>). Your body uses this sugar for energy for your cells, tissues and organs.</a:t>
            </a:r>
            <a:r>
              <a:rPr lang="en-US" b="0" i="0" dirty="0" smtClean="0">
                <a:solidFill>
                  <a:srgbClr val="333333"/>
                </a:solidFill>
                <a:effectLst/>
                <a:latin typeface="Lucida Grande"/>
              </a:rPr>
              <a:t> It stores any extra sugar in your liver and muscles for when it is needed.</a:t>
            </a:r>
            <a:endParaRPr lang="en-US" dirty="0"/>
          </a:p>
        </p:txBody>
      </p:sp>
    </p:spTree>
    <p:extLst>
      <p:ext uri="{BB962C8B-B14F-4D97-AF65-F5344CB8AC3E}">
        <p14:creationId xmlns:p14="http://schemas.microsoft.com/office/powerpoint/2010/main" val="2459678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407107">
            <a:off x="-175317" y="58013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Simple Sugars (carbs)</a:t>
            </a:r>
            <a:endParaRPr lang="en-US" dirty="0"/>
          </a:p>
        </p:txBody>
      </p:sp>
      <p:sp>
        <p:nvSpPr>
          <p:cNvPr id="3" name="Content Placeholder 2"/>
          <p:cNvSpPr>
            <a:spLocks noGrp="1"/>
          </p:cNvSpPr>
          <p:nvPr>
            <p:ph idx="1"/>
          </p:nvPr>
        </p:nvSpPr>
        <p:spPr/>
        <p:txBody>
          <a:bodyPr/>
          <a:lstStyle/>
          <a:p>
            <a:r>
              <a:rPr lang="en-US" b="1" dirty="0" smtClean="0"/>
              <a:t>Burn fastest!!!</a:t>
            </a:r>
          </a:p>
          <a:p>
            <a:r>
              <a:rPr lang="en-US" dirty="0"/>
              <a:t>Simple carbohydrates include sugars found naturally in foods such as fruits, vegetables, milk, and milk products. They also include sugars added during food processing and refining.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4639733"/>
            <a:ext cx="213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4372" y="4631266"/>
            <a:ext cx="3415761" cy="212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855103"/>
            <a:ext cx="2095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1900" y="4443146"/>
            <a:ext cx="1828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0"/>
            <a:ext cx="22002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49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00400"/>
            <a:ext cx="6629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solidFill>
                  <a:srgbClr val="FF0000"/>
                </a:solidFill>
              </a:rPr>
              <a:t>Complex Carbs</a:t>
            </a:r>
            <a:endParaRPr lang="en-US" b="1" dirty="0">
              <a:solidFill>
                <a:srgbClr val="FF0000"/>
              </a:solidFill>
            </a:endParaRPr>
          </a:p>
        </p:txBody>
      </p:sp>
      <p:sp>
        <p:nvSpPr>
          <p:cNvPr id="3" name="Content Placeholder 2"/>
          <p:cNvSpPr>
            <a:spLocks noGrp="1"/>
          </p:cNvSpPr>
          <p:nvPr>
            <p:ph idx="1"/>
          </p:nvPr>
        </p:nvSpPr>
        <p:spPr/>
        <p:txBody>
          <a:bodyPr/>
          <a:lstStyle/>
          <a:p>
            <a:r>
              <a:rPr lang="en-US" dirty="0"/>
              <a:t>Complex carbohydrates include whole grain breads and cereals, starchy vegetables and legumes. Many of the complex carbohydrates are good sources of </a:t>
            </a:r>
            <a:r>
              <a:rPr lang="en-US" u="sng" dirty="0">
                <a:hlinkClick r:id="rId3"/>
              </a:rPr>
              <a:t>fiber</a:t>
            </a:r>
            <a:r>
              <a:rPr lang="en-US" dirty="0" smtClean="0"/>
              <a:t>.</a:t>
            </a:r>
          </a:p>
          <a:p>
            <a:r>
              <a:rPr lang="en-US" b="1" dirty="0" smtClean="0">
                <a:solidFill>
                  <a:srgbClr val="FF0000"/>
                </a:solidFill>
              </a:rPr>
              <a:t>Energy lasts over longer period than simple</a:t>
            </a:r>
            <a:endParaRPr lang="en-US" b="1" dirty="0">
              <a:solidFill>
                <a:srgbClr val="FF0000"/>
              </a:solidFill>
            </a:endParaRPr>
          </a:p>
        </p:txBody>
      </p:sp>
    </p:spTree>
    <p:extLst>
      <p:ext uri="{BB962C8B-B14F-4D97-AF65-F5344CB8AC3E}">
        <p14:creationId xmlns:p14="http://schemas.microsoft.com/office/powerpoint/2010/main" val="579095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Fats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solidFill>
                  <a:srgbClr val="FF0000"/>
                </a:solidFill>
              </a:rPr>
              <a:t>Fats supply energy, and insulate, support, and cushion our organs.  </a:t>
            </a:r>
          </a:p>
          <a:p>
            <a:r>
              <a:rPr lang="en-US" dirty="0" smtClean="0">
                <a:solidFill>
                  <a:srgbClr val="FF0000"/>
                </a:solidFill>
              </a:rPr>
              <a:t>They also provide medium absorption of fat-soluble vitamins.</a:t>
            </a:r>
          </a:p>
          <a:p>
            <a:pPr lvl="1"/>
            <a:r>
              <a:rPr lang="en-US" sz="5000" b="1" dirty="0" smtClean="0">
                <a:solidFill>
                  <a:schemeClr val="tx2">
                    <a:lumMod val="60000"/>
                    <a:lumOff val="40000"/>
                  </a:schemeClr>
                </a:solidFill>
              </a:rPr>
              <a:t>HDL,LDL &amp;Triglycerides ….what’s the difference?</a:t>
            </a:r>
          </a:p>
        </p:txBody>
      </p:sp>
    </p:spTree>
    <p:extLst>
      <p:ext uri="{BB962C8B-B14F-4D97-AF65-F5344CB8AC3E}">
        <p14:creationId xmlns:p14="http://schemas.microsoft.com/office/powerpoint/2010/main" val="2886097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474</Words>
  <Application>Microsoft Office PowerPoint</Application>
  <PresentationFormat>On-screen Show (4:3)</PresentationFormat>
  <Paragraphs>62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Nutrients</vt:lpstr>
      <vt:lpstr>What are the Essential Nutrients?</vt:lpstr>
      <vt:lpstr>Protein </vt:lpstr>
      <vt:lpstr>Complete Proteins:  proteins that contain all 9 essential amino acids</vt:lpstr>
      <vt:lpstr>Incomplete Protein: proteins that do not contain all 9 essential amino acids</vt:lpstr>
      <vt:lpstr>Carbohydrates</vt:lpstr>
      <vt:lpstr>Simple Sugars (carbs)</vt:lpstr>
      <vt:lpstr>Complex Carbs</vt:lpstr>
      <vt:lpstr>Fats</vt:lpstr>
      <vt:lpstr>PowerPoint Presentation</vt:lpstr>
      <vt:lpstr>HDL – high density lipoproteins(cholesterol)</vt:lpstr>
      <vt:lpstr>LDL – low density lipoprotein (cholesterol)</vt:lpstr>
      <vt:lpstr>Triglycerides: </vt:lpstr>
      <vt:lpstr>Causes of triglycerides:</vt:lpstr>
      <vt:lpstr>Vitamins</vt:lpstr>
      <vt:lpstr>Minerals</vt:lpstr>
      <vt:lpstr>There are two kinds of minerals: macrominerals and trace minerals.</vt:lpstr>
      <vt:lpstr>WATER</vt:lpstr>
      <vt:lpstr>HTN intro</vt:lpstr>
    </vt:vector>
  </TitlesOfParts>
  <Company>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Nutrients</dc:title>
  <dc:creator>warren</dc:creator>
  <cp:lastModifiedBy>warren</cp:lastModifiedBy>
  <cp:revision>9</cp:revision>
  <cp:lastPrinted>2014-12-18T19:03:16Z</cp:lastPrinted>
  <dcterms:created xsi:type="dcterms:W3CDTF">2014-04-01T12:43:50Z</dcterms:created>
  <dcterms:modified xsi:type="dcterms:W3CDTF">2014-12-18T19:48:11Z</dcterms:modified>
</cp:coreProperties>
</file>