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257" r:id="rId3"/>
    <p:sldId id="258" r:id="rId4"/>
    <p:sldId id="259" r:id="rId5"/>
    <p:sldId id="261" r:id="rId6"/>
    <p:sldId id="260" r:id="rId7"/>
    <p:sldId id="263" r:id="rId8"/>
    <p:sldId id="264" r:id="rId9"/>
    <p:sldId id="265" r:id="rId10"/>
    <p:sldId id="266" r:id="rId11"/>
    <p:sldId id="267" r:id="rId12"/>
    <p:sldId id="268" r:id="rId13"/>
    <p:sldId id="269" r:id="rId14"/>
    <p:sldId id="271" r:id="rId15"/>
    <p:sldId id="262" r:id="rId16"/>
    <p:sldId id="27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63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B0435B0-5DF5-41B4-8C32-999550D86174}" type="datetimeFigureOut">
              <a:rPr lang="en-US" smtClean="0"/>
              <a:t>7/22/2009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09BE4CA-6BF6-4347-A77F-572BCACDB1AF}"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7095DE-FC83-46A0-AB28-D8675DE31AA3}" type="datetimeFigureOut">
              <a:rPr lang="en-US" smtClean="0"/>
              <a:pPr/>
              <a:t>7/22/2009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522E32-D684-424A-8088-9A8C69E7FBE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522E32-D684-424A-8088-9A8C69E7FBE7}"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6DD90C-71A8-4E7B-9913-8EA28B827D1A}" type="datetimeFigureOut">
              <a:rPr lang="en-US" smtClean="0"/>
              <a:pPr/>
              <a:t>7/22/2009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DF68C6-A803-46B5-B548-AC2D71510A0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6DD90C-71A8-4E7B-9913-8EA28B827D1A}" type="datetimeFigureOut">
              <a:rPr lang="en-US" smtClean="0"/>
              <a:pPr/>
              <a:t>7/22/2009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DF68C6-A803-46B5-B548-AC2D71510A0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6DD90C-71A8-4E7B-9913-8EA28B827D1A}" type="datetimeFigureOut">
              <a:rPr lang="en-US" smtClean="0"/>
              <a:pPr/>
              <a:t>7/22/2009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DF68C6-A803-46B5-B548-AC2D71510A0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6DD90C-71A8-4E7B-9913-8EA28B827D1A}" type="datetimeFigureOut">
              <a:rPr lang="en-US" smtClean="0"/>
              <a:pPr/>
              <a:t>7/22/2009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DF68C6-A803-46B5-B548-AC2D71510A0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6DD90C-71A8-4E7B-9913-8EA28B827D1A}" type="datetimeFigureOut">
              <a:rPr lang="en-US" smtClean="0"/>
              <a:pPr/>
              <a:t>7/22/2009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DF68C6-A803-46B5-B548-AC2D71510A0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6DD90C-71A8-4E7B-9913-8EA28B827D1A}" type="datetimeFigureOut">
              <a:rPr lang="en-US" smtClean="0"/>
              <a:pPr/>
              <a:t>7/22/2009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DF68C6-A803-46B5-B548-AC2D71510A0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6DD90C-71A8-4E7B-9913-8EA28B827D1A}" type="datetimeFigureOut">
              <a:rPr lang="en-US" smtClean="0"/>
              <a:pPr/>
              <a:t>7/22/2009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DF68C6-A803-46B5-B548-AC2D71510A0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6DD90C-71A8-4E7B-9913-8EA28B827D1A}" type="datetimeFigureOut">
              <a:rPr lang="en-US" smtClean="0"/>
              <a:pPr/>
              <a:t>7/22/2009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DF68C6-A803-46B5-B548-AC2D71510A0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6DD90C-71A8-4E7B-9913-8EA28B827D1A}" type="datetimeFigureOut">
              <a:rPr lang="en-US" smtClean="0"/>
              <a:pPr/>
              <a:t>7/22/2009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DF68C6-A803-46B5-B548-AC2D71510A0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6DD90C-71A8-4E7B-9913-8EA28B827D1A}" type="datetimeFigureOut">
              <a:rPr lang="en-US" smtClean="0"/>
              <a:pPr/>
              <a:t>7/22/2009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DF68C6-A803-46B5-B548-AC2D71510A0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6DD90C-71A8-4E7B-9913-8EA28B827D1A}" type="datetimeFigureOut">
              <a:rPr lang="en-US" smtClean="0"/>
              <a:pPr/>
              <a:t>7/22/2009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DF68C6-A803-46B5-B548-AC2D71510A0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314" name="Picture 2" descr="http://nccam.nih.gov/news/multimedia/images/bio3hi.jpg"/>
          <p:cNvPicPr>
            <a:picLocks noChangeAspect="1" noChangeArrowheads="1"/>
          </p:cNvPicPr>
          <p:nvPr userDrawn="1"/>
        </p:nvPicPr>
        <p:blipFill>
          <a:blip r:embed="rId13" cstate="print">
            <a:duotone>
              <a:schemeClr val="accent3">
                <a:shade val="45000"/>
                <a:satMod val="135000"/>
              </a:schemeClr>
              <a:prstClr val="white"/>
            </a:duotone>
            <a:lum bright="20000"/>
          </a:blip>
          <a:srcRect l="1477" r="9877"/>
          <a:stretch>
            <a:fillRect/>
          </a:stretch>
        </p:blipFill>
        <p:spPr bwMode="auto">
          <a:xfrm>
            <a:off x="152400" y="114300"/>
            <a:ext cx="8839200" cy="6629400"/>
          </a:xfrm>
          <a:prstGeom prst="rect">
            <a:avLst/>
          </a:prstGeom>
          <a:ln>
            <a:noFill/>
          </a:ln>
          <a:effectLst>
            <a:glow rad="228600">
              <a:schemeClr val="accent3">
                <a:satMod val="175000"/>
                <a:alpha val="40000"/>
              </a:schemeClr>
            </a:glow>
            <a:softEdge rad="63500"/>
          </a:effec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6DD90C-71A8-4E7B-9913-8EA28B827D1A}" type="datetimeFigureOut">
              <a:rPr lang="en-US" smtClean="0"/>
              <a:pPr/>
              <a:t>7/22/2009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DF68C6-A803-46B5-B548-AC2D71510A0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ucmt.com/" TargetMode="Externa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www.colonzone.org/best-colon-cleanser.php"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effectLst>
                  <a:outerShdw blurRad="38100" dist="38100" dir="2700000" algn="tl">
                    <a:srgbClr val="000000">
                      <a:alpha val="43137"/>
                    </a:srgbClr>
                  </a:outerShdw>
                </a:effectLst>
              </a:rPr>
              <a:t>Complementary and Alternative Medicine</a:t>
            </a:r>
            <a:endParaRPr lang="en-US"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371600" y="4343400"/>
            <a:ext cx="6400800" cy="1295400"/>
          </a:xfrm>
        </p:spPr>
        <p:txBody>
          <a:bodyPr>
            <a:noAutofit/>
          </a:bodyPr>
          <a:lstStyle/>
          <a:p>
            <a:pPr algn="l"/>
            <a:r>
              <a:rPr lang="en-US" sz="2400" dirty="0" smtClean="0">
                <a:solidFill>
                  <a:schemeClr val="accent2"/>
                </a:solidFill>
              </a:rPr>
              <a:t>9.13 Discuss complementary (alternative) health practices as they related to wellness and disease prevention.</a:t>
            </a:r>
            <a:endParaRPr lang="en-US" sz="2400" dirty="0">
              <a:solidFill>
                <a:schemeClr val="accent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Natural Therapies</a:t>
            </a:r>
            <a:endParaRPr lang="en-US" dirty="0"/>
          </a:p>
        </p:txBody>
      </p:sp>
      <p:sp>
        <p:nvSpPr>
          <p:cNvPr id="3" name="Content Placeholder 2"/>
          <p:cNvSpPr>
            <a:spLocks noGrp="1"/>
          </p:cNvSpPr>
          <p:nvPr>
            <p:ph idx="1"/>
          </p:nvPr>
        </p:nvSpPr>
        <p:spPr>
          <a:xfrm>
            <a:off x="457200" y="1600200"/>
            <a:ext cx="8229600" cy="4800600"/>
          </a:xfrm>
        </p:spPr>
        <p:txBody>
          <a:bodyPr>
            <a:normAutofit/>
          </a:bodyPr>
          <a:lstStyle/>
          <a:p>
            <a:pPr>
              <a:buNone/>
            </a:pPr>
            <a:r>
              <a:rPr lang="en-US" sz="3600" b="1" dirty="0" smtClean="0">
                <a:solidFill>
                  <a:schemeClr val="accent2"/>
                </a:solidFill>
                <a:effectLst>
                  <a:outerShdw blurRad="38100" dist="38100" dir="2700000" algn="tl">
                    <a:srgbClr val="000000">
                      <a:alpha val="43137"/>
                    </a:srgbClr>
                  </a:outerShdw>
                </a:effectLst>
              </a:rPr>
              <a:t>Herbal or Botanical Medicine</a:t>
            </a:r>
          </a:p>
          <a:p>
            <a:r>
              <a:rPr lang="en-US" dirty="0" smtClean="0"/>
              <a:t>Used in almost all cultures since primitive times; belief that herbs and plant extracts contain compounds that alter blood chemistry, remove impurities, 			 and strengthen the immune 		    system.</a:t>
            </a:r>
          </a:p>
          <a:p>
            <a:r>
              <a:rPr lang="en-US" dirty="0" smtClean="0"/>
              <a:t>What do you think?</a:t>
            </a:r>
          </a:p>
          <a:p>
            <a:pPr>
              <a:buNone/>
            </a:pPr>
            <a:endParaRPr lang="en-US" dirty="0"/>
          </a:p>
        </p:txBody>
      </p:sp>
      <p:pic>
        <p:nvPicPr>
          <p:cNvPr id="4" name="Picture 2" descr="Ayurvedic Herbol"/>
          <p:cNvPicPr>
            <a:picLocks noChangeAspect="1" noChangeArrowheads="1"/>
          </p:cNvPicPr>
          <p:nvPr/>
        </p:nvPicPr>
        <p:blipFill>
          <a:blip r:embed="rId2" cstate="print"/>
          <a:srcRect/>
          <a:stretch>
            <a:fillRect/>
          </a:stretch>
        </p:blipFill>
        <p:spPr bwMode="auto">
          <a:xfrm>
            <a:off x="6172200" y="4038600"/>
            <a:ext cx="2366119" cy="1981200"/>
          </a:xfrm>
          <a:prstGeom prst="rect">
            <a:avLst/>
          </a:prstGeom>
          <a:noFill/>
          <a:ln>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Manipulative Methods</a:t>
            </a:r>
            <a:endParaRPr lang="en-US" dirty="0"/>
          </a:p>
        </p:txBody>
      </p:sp>
      <p:sp>
        <p:nvSpPr>
          <p:cNvPr id="3" name="Content Placeholder 2"/>
          <p:cNvSpPr>
            <a:spLocks noGrp="1"/>
          </p:cNvSpPr>
          <p:nvPr>
            <p:ph idx="1"/>
          </p:nvPr>
        </p:nvSpPr>
        <p:spPr>
          <a:xfrm>
            <a:off x="457200" y="1600200"/>
            <a:ext cx="8229600" cy="4800600"/>
          </a:xfrm>
        </p:spPr>
        <p:txBody>
          <a:bodyPr>
            <a:normAutofit/>
          </a:bodyPr>
          <a:lstStyle/>
          <a:p>
            <a:pPr>
              <a:buNone/>
            </a:pPr>
            <a:r>
              <a:rPr lang="en-US" sz="3600" b="1" dirty="0" smtClean="0">
                <a:solidFill>
                  <a:schemeClr val="accent2"/>
                </a:solidFill>
                <a:effectLst>
                  <a:outerShdw blurRad="38100" dist="38100" dir="2700000" algn="tl">
                    <a:srgbClr val="000000">
                      <a:alpha val="43137"/>
                    </a:srgbClr>
                  </a:outerShdw>
                </a:effectLst>
              </a:rPr>
              <a:t>Chiropractics</a:t>
            </a:r>
          </a:p>
          <a:p>
            <a:r>
              <a:rPr lang="en-US" dirty="0" smtClean="0"/>
              <a:t>Manipulation of the spine to correct misalignments that cause pressure on the nerves. Chiropractors may not prescribe drugs but may recommend nutritional and herbal remedies.</a:t>
            </a:r>
          </a:p>
          <a:p>
            <a:r>
              <a:rPr lang="en-US" dirty="0" smtClean="0"/>
              <a:t>What do you think?</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Manipulative Methods</a:t>
            </a:r>
            <a:endParaRPr lang="en-US" dirty="0"/>
          </a:p>
        </p:txBody>
      </p:sp>
      <p:sp>
        <p:nvSpPr>
          <p:cNvPr id="3" name="Content Placeholder 2"/>
          <p:cNvSpPr>
            <a:spLocks noGrp="1"/>
          </p:cNvSpPr>
          <p:nvPr>
            <p:ph idx="1"/>
          </p:nvPr>
        </p:nvSpPr>
        <p:spPr>
          <a:xfrm>
            <a:off x="457200" y="1600200"/>
            <a:ext cx="5943600" cy="4876800"/>
          </a:xfrm>
        </p:spPr>
        <p:txBody>
          <a:bodyPr>
            <a:normAutofit/>
          </a:bodyPr>
          <a:lstStyle/>
          <a:p>
            <a:pPr>
              <a:buNone/>
            </a:pPr>
            <a:r>
              <a:rPr lang="en-US" sz="3600" b="1" dirty="0" smtClean="0">
                <a:solidFill>
                  <a:schemeClr val="accent2"/>
                </a:solidFill>
                <a:effectLst>
                  <a:outerShdw blurRad="38100" dist="38100" dir="2700000" algn="tl">
                    <a:srgbClr val="000000">
                      <a:alpha val="43137"/>
                    </a:srgbClr>
                  </a:outerShdw>
                </a:effectLst>
              </a:rPr>
              <a:t>Osteopathy</a:t>
            </a:r>
          </a:p>
          <a:p>
            <a:r>
              <a:rPr lang="en-US" dirty="0" smtClean="0"/>
              <a:t>Physicians who receive training similar to MDs and take same state licensing exam as </a:t>
            </a:r>
            <a:r>
              <a:rPr lang="en-US" dirty="0" smtClean="0"/>
              <a:t>MDs.</a:t>
            </a:r>
          </a:p>
          <a:p>
            <a:r>
              <a:rPr lang="en-US" dirty="0" smtClean="0"/>
              <a:t>Added </a:t>
            </a:r>
            <a:r>
              <a:rPr lang="en-US" dirty="0" smtClean="0"/>
              <a:t>focus on musculoskeletal system, good nutrition and favorable environmental conditions.</a:t>
            </a:r>
          </a:p>
          <a:p>
            <a:r>
              <a:rPr lang="en-US" dirty="0" smtClean="0"/>
              <a:t>What do you think?</a:t>
            </a:r>
          </a:p>
          <a:p>
            <a:pPr>
              <a:buNone/>
            </a:pPr>
            <a:endParaRPr lang="en-US" dirty="0"/>
          </a:p>
        </p:txBody>
      </p:sp>
      <p:pic>
        <p:nvPicPr>
          <p:cNvPr id="24578" name="Picture 2"/>
          <p:cNvPicPr>
            <a:picLocks noChangeAspect="1" noChangeArrowheads="1"/>
          </p:cNvPicPr>
          <p:nvPr/>
        </p:nvPicPr>
        <p:blipFill>
          <a:blip r:embed="rId2" cstate="print"/>
          <a:srcRect/>
          <a:stretch>
            <a:fillRect/>
          </a:stretch>
        </p:blipFill>
        <p:spPr bwMode="auto">
          <a:xfrm>
            <a:off x="6534150" y="2590800"/>
            <a:ext cx="2000250" cy="2667000"/>
          </a:xfrm>
          <a:prstGeom prst="rect">
            <a:avLst/>
          </a:prstGeom>
          <a:noFill/>
          <a:ln w="9525">
            <a:solidFill>
              <a:schemeClr val="tx1">
                <a:lumMod val="75000"/>
                <a:lumOff val="25000"/>
              </a:schemeClr>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57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Manipulative Methods</a:t>
            </a:r>
            <a:endParaRPr lang="en-US" dirty="0"/>
          </a:p>
        </p:txBody>
      </p:sp>
      <p:sp>
        <p:nvSpPr>
          <p:cNvPr id="3" name="Content Placeholder 2"/>
          <p:cNvSpPr>
            <a:spLocks noGrp="1"/>
          </p:cNvSpPr>
          <p:nvPr>
            <p:ph idx="1"/>
          </p:nvPr>
        </p:nvSpPr>
        <p:spPr>
          <a:xfrm>
            <a:off x="457200" y="1600200"/>
            <a:ext cx="8229600" cy="4800600"/>
          </a:xfrm>
        </p:spPr>
        <p:txBody>
          <a:bodyPr>
            <a:normAutofit/>
          </a:bodyPr>
          <a:lstStyle/>
          <a:p>
            <a:pPr>
              <a:buNone/>
            </a:pPr>
            <a:r>
              <a:rPr lang="en-US" sz="3600" b="1" dirty="0" smtClean="0">
                <a:solidFill>
                  <a:schemeClr val="accent2"/>
                </a:solidFill>
                <a:effectLst>
                  <a:outerShdw blurRad="38100" dist="38100" dir="2700000" algn="tl">
                    <a:srgbClr val="000000">
                      <a:alpha val="43137"/>
                    </a:srgbClr>
                  </a:outerShdw>
                </a:effectLst>
              </a:rPr>
              <a:t>Massage Therapy</a:t>
            </a:r>
          </a:p>
          <a:p>
            <a:r>
              <a:rPr lang="en-US" dirty="0" smtClean="0"/>
              <a:t>Massage enables the muscles to relax, promoting better blood circulation, faster healing of injuries, and pain relief. Supplements other forms of therapy. Formal training programs are available.</a:t>
            </a:r>
          </a:p>
          <a:p>
            <a:r>
              <a:rPr lang="en-US" dirty="0" smtClean="0"/>
              <a:t>What do you think?</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Manipulative Methods</a:t>
            </a:r>
            <a:endParaRPr lang="en-US" dirty="0"/>
          </a:p>
        </p:txBody>
      </p:sp>
      <p:sp>
        <p:nvSpPr>
          <p:cNvPr id="3" name="Content Placeholder 2"/>
          <p:cNvSpPr>
            <a:spLocks noGrp="1"/>
          </p:cNvSpPr>
          <p:nvPr>
            <p:ph idx="1"/>
          </p:nvPr>
        </p:nvSpPr>
        <p:spPr>
          <a:xfrm>
            <a:off x="457200" y="1447800"/>
            <a:ext cx="8229600" cy="4953000"/>
          </a:xfrm>
        </p:spPr>
        <p:txBody>
          <a:bodyPr>
            <a:normAutofit/>
          </a:bodyPr>
          <a:lstStyle/>
          <a:p>
            <a:pPr>
              <a:buNone/>
            </a:pPr>
            <a:r>
              <a:rPr lang="en-US" sz="3600" b="1" dirty="0" smtClean="0">
                <a:solidFill>
                  <a:schemeClr val="accent2"/>
                </a:solidFill>
                <a:effectLst>
                  <a:outerShdw blurRad="38100" dist="38100" dir="2700000" algn="tl">
                    <a:srgbClr val="000000">
                      <a:alpha val="43137"/>
                    </a:srgbClr>
                  </a:outerShdw>
                </a:effectLst>
              </a:rPr>
              <a:t>Reflexology</a:t>
            </a:r>
          </a:p>
          <a:p>
            <a:r>
              <a:rPr lang="en-US" dirty="0" smtClean="0"/>
              <a:t>Ancient healing art, body divided into 10 equal zones that run from head to toe.  Illness or disease causes calcium or acid deposits in the corresponding part of the foot. Pressure applied to specific parts of the foot to direct energy toward     	   affected body part.</a:t>
            </a:r>
          </a:p>
          <a:p>
            <a:r>
              <a:rPr lang="en-US" dirty="0" smtClean="0"/>
              <a:t>What do you think?</a:t>
            </a:r>
          </a:p>
          <a:p>
            <a:pPr>
              <a:buNone/>
            </a:pPr>
            <a:endParaRPr lang="en-US" dirty="0"/>
          </a:p>
        </p:txBody>
      </p:sp>
      <p:pic>
        <p:nvPicPr>
          <p:cNvPr id="25602" name="Picture 2"/>
          <p:cNvPicPr>
            <a:picLocks noChangeAspect="1" noChangeArrowheads="1"/>
          </p:cNvPicPr>
          <p:nvPr/>
        </p:nvPicPr>
        <p:blipFill>
          <a:blip r:embed="rId3" cstate="print"/>
          <a:srcRect t="9124" b="20803"/>
          <a:stretch>
            <a:fillRect/>
          </a:stretch>
        </p:blipFill>
        <p:spPr bwMode="auto">
          <a:xfrm>
            <a:off x="5791200" y="4800600"/>
            <a:ext cx="2847975" cy="1330441"/>
          </a:xfrm>
          <a:prstGeom prst="rect">
            <a:avLst/>
          </a:prstGeom>
          <a:noFill/>
          <a:ln w="9525">
            <a:solidFill>
              <a:schemeClr val="tx1">
                <a:lumMod val="75000"/>
                <a:lumOff val="25000"/>
              </a:schemeClr>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60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Holistic Medicine</a:t>
            </a:r>
            <a:endParaRPr lang="en-US" dirty="0"/>
          </a:p>
        </p:txBody>
      </p:sp>
      <p:sp>
        <p:nvSpPr>
          <p:cNvPr id="3" name="Content Placeholder 2"/>
          <p:cNvSpPr>
            <a:spLocks noGrp="1"/>
          </p:cNvSpPr>
          <p:nvPr>
            <p:ph idx="1"/>
          </p:nvPr>
        </p:nvSpPr>
        <p:spPr/>
        <p:txBody>
          <a:bodyPr/>
          <a:lstStyle/>
          <a:p>
            <a:r>
              <a:rPr lang="en-US" dirty="0" smtClean="0"/>
              <a:t>Expansion of traditional medicine to include mental, emotional and spiritual well-being.</a:t>
            </a:r>
          </a:p>
          <a:p>
            <a:r>
              <a:rPr lang="en-US" dirty="0" smtClean="0"/>
              <a:t>Consideration of the entire person when making therapeutic decisions.</a:t>
            </a:r>
          </a:p>
          <a:p>
            <a:r>
              <a:rPr lang="en-US" dirty="0" smtClean="0"/>
              <a:t>Psychosomatic illness = physical symptoms resulting from what is happening in the mind.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Holistic Medicine</a:t>
            </a:r>
            <a:endParaRPr lang="en-US" dirty="0"/>
          </a:p>
        </p:txBody>
      </p:sp>
      <p:sp>
        <p:nvSpPr>
          <p:cNvPr id="3" name="Content Placeholder 2"/>
          <p:cNvSpPr>
            <a:spLocks noGrp="1"/>
          </p:cNvSpPr>
          <p:nvPr>
            <p:ph idx="1"/>
          </p:nvPr>
        </p:nvSpPr>
        <p:spPr/>
        <p:txBody>
          <a:bodyPr/>
          <a:lstStyle/>
          <a:p>
            <a:r>
              <a:rPr lang="en-US" dirty="0" smtClean="0"/>
              <a:t>Emphasis of treatment</a:t>
            </a:r>
          </a:p>
          <a:p>
            <a:pPr lvl="1"/>
            <a:r>
              <a:rPr lang="en-US" dirty="0" smtClean="0"/>
              <a:t>Patients must accept responsibility for their own health.</a:t>
            </a:r>
          </a:p>
          <a:p>
            <a:pPr lvl="1"/>
            <a:r>
              <a:rPr lang="en-US" dirty="0" smtClean="0"/>
              <a:t>Stress is a factor and should be reduced.</a:t>
            </a:r>
          </a:p>
          <a:p>
            <a:pPr lvl="1"/>
            <a:r>
              <a:rPr lang="en-US" dirty="0" smtClean="0"/>
              <a:t>Proper nutrition and exercise essential.</a:t>
            </a:r>
          </a:p>
          <a:p>
            <a:pPr lvl="1"/>
            <a:r>
              <a:rPr lang="en-US" dirty="0" smtClean="0"/>
              <a:t>Attitude has a powerful effect.</a:t>
            </a:r>
          </a:p>
          <a:p>
            <a:r>
              <a:rPr lang="en-US" dirty="0" smtClean="0"/>
              <a:t>What do you think?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Complementary and Alternative Therapies</a:t>
            </a:r>
            <a:endParaRPr lang="en-US" dirty="0"/>
          </a:p>
        </p:txBody>
      </p:sp>
      <p:sp>
        <p:nvSpPr>
          <p:cNvPr id="3" name="Content Placeholder 2"/>
          <p:cNvSpPr>
            <a:spLocks noGrp="1"/>
          </p:cNvSpPr>
          <p:nvPr>
            <p:ph idx="1"/>
          </p:nvPr>
        </p:nvSpPr>
        <p:spPr>
          <a:xfrm>
            <a:off x="457200" y="1828800"/>
            <a:ext cx="8229600" cy="4297363"/>
          </a:xfrm>
        </p:spPr>
        <p:txBody>
          <a:bodyPr/>
          <a:lstStyle/>
          <a:p>
            <a:r>
              <a:rPr lang="en-US" dirty="0" smtClean="0"/>
              <a:t>Abbreviated CAM</a:t>
            </a:r>
          </a:p>
          <a:p>
            <a:r>
              <a:rPr lang="en-US" dirty="0" smtClean="0"/>
              <a:t>Complementary – used in conjunction with conventional medical care.</a:t>
            </a:r>
          </a:p>
          <a:p>
            <a:r>
              <a:rPr lang="en-US" dirty="0" smtClean="0"/>
              <a:t>Alternative – used in place of conventional western medicine.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Today…</a:t>
            </a:r>
            <a:endParaRPr lang="en-US" dirty="0"/>
          </a:p>
        </p:txBody>
      </p:sp>
      <p:sp>
        <p:nvSpPr>
          <p:cNvPr id="3" name="Content Placeholder 2"/>
          <p:cNvSpPr>
            <a:spLocks noGrp="1"/>
          </p:cNvSpPr>
          <p:nvPr>
            <p:ph idx="1"/>
          </p:nvPr>
        </p:nvSpPr>
        <p:spPr>
          <a:xfrm>
            <a:off x="457200" y="1600200"/>
            <a:ext cx="3048000" cy="4525963"/>
          </a:xfrm>
        </p:spPr>
        <p:txBody>
          <a:bodyPr/>
          <a:lstStyle/>
          <a:p>
            <a:r>
              <a:rPr lang="en-US" dirty="0" smtClean="0"/>
              <a:t>Conventional medical offices are integrating CAM therapies.</a:t>
            </a:r>
          </a:p>
          <a:p>
            <a:r>
              <a:rPr lang="en-US" sz="2400" dirty="0" smtClean="0"/>
              <a:t>Conventional</a:t>
            </a:r>
          </a:p>
          <a:p>
            <a:r>
              <a:rPr lang="en-US" sz="2400" dirty="0" smtClean="0"/>
              <a:t>Complementary</a:t>
            </a:r>
            <a:endParaRPr lang="en-US" sz="2400" dirty="0"/>
          </a:p>
        </p:txBody>
      </p:sp>
      <p:pic>
        <p:nvPicPr>
          <p:cNvPr id="14339" name="Picture 3"/>
          <p:cNvPicPr>
            <a:picLocks noChangeAspect="1" noChangeArrowheads="1"/>
          </p:cNvPicPr>
          <p:nvPr/>
        </p:nvPicPr>
        <p:blipFill>
          <a:blip r:embed="rId2" cstate="print"/>
          <a:srcRect l="33259" t="18667" r="26111" b="5778"/>
          <a:stretch>
            <a:fillRect/>
          </a:stretch>
        </p:blipFill>
        <p:spPr bwMode="auto">
          <a:xfrm>
            <a:off x="3733800" y="609600"/>
            <a:ext cx="4917141" cy="5715000"/>
          </a:xfrm>
          <a:prstGeom prst="rect">
            <a:avLst/>
          </a:prstGeom>
          <a:noFill/>
          <a:ln w="9525">
            <a:solidFill>
              <a:schemeClr val="accent1"/>
            </a:solidFill>
            <a:miter lim="800000"/>
            <a:headEnd/>
            <a:tailEnd/>
          </a:ln>
        </p:spPr>
      </p:pic>
      <p:sp>
        <p:nvSpPr>
          <p:cNvPr id="8" name="Rounded Rectangle 7"/>
          <p:cNvSpPr/>
          <p:nvPr/>
        </p:nvSpPr>
        <p:spPr>
          <a:xfrm>
            <a:off x="4648200" y="3048000"/>
            <a:ext cx="3886200" cy="457200"/>
          </a:xfrm>
          <a:prstGeom prst="round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solidFill>
                <a:schemeClr val="bg1"/>
              </a:solidFill>
            </a:endParaRPr>
          </a:p>
        </p:txBody>
      </p:sp>
      <p:sp>
        <p:nvSpPr>
          <p:cNvPr id="6" name="Rounded Rectangle 5"/>
          <p:cNvSpPr/>
          <p:nvPr/>
        </p:nvSpPr>
        <p:spPr>
          <a:xfrm>
            <a:off x="4648200" y="4648200"/>
            <a:ext cx="3886200" cy="457200"/>
          </a:xfrm>
          <a:prstGeom prst="round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3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a:t>
            </a:r>
            <a:endParaRPr lang="en-US" dirty="0"/>
          </a:p>
        </p:txBody>
      </p:sp>
      <p:sp>
        <p:nvSpPr>
          <p:cNvPr id="3" name="Content Placeholder 2"/>
          <p:cNvSpPr>
            <a:spLocks noGrp="1"/>
          </p:cNvSpPr>
          <p:nvPr>
            <p:ph idx="1"/>
          </p:nvPr>
        </p:nvSpPr>
        <p:spPr>
          <a:xfrm>
            <a:off x="457200" y="1524000"/>
            <a:ext cx="8229600" cy="4602163"/>
          </a:xfrm>
        </p:spPr>
        <p:txBody>
          <a:bodyPr/>
          <a:lstStyle/>
          <a:p>
            <a:r>
              <a:rPr lang="en-US" dirty="0" smtClean="0"/>
              <a:t>Some CAM therapies are safe and effective.</a:t>
            </a:r>
          </a:p>
          <a:p>
            <a:pPr>
              <a:buNone/>
            </a:pPr>
            <a:endParaRPr lang="en-US" dirty="0" smtClean="0"/>
          </a:p>
          <a:p>
            <a:pPr>
              <a:buNone/>
            </a:pPr>
            <a:endParaRPr lang="en-US" sz="3600" dirty="0" smtClean="0"/>
          </a:p>
          <a:p>
            <a:pPr>
              <a:buNone/>
            </a:pPr>
            <a:endParaRPr lang="en-US" sz="3600" dirty="0" smtClean="0"/>
          </a:p>
          <a:p>
            <a:r>
              <a:rPr lang="en-US" dirty="0" smtClean="0"/>
              <a:t>Some are not.</a:t>
            </a:r>
            <a:endParaRPr lang="en-US" dirty="0"/>
          </a:p>
        </p:txBody>
      </p:sp>
      <p:pic>
        <p:nvPicPr>
          <p:cNvPr id="4" name="Picture 2" descr="1-800-617-3302">
            <a:hlinkClick r:id="rId2"/>
          </p:cNvPr>
          <p:cNvPicPr>
            <a:picLocks noChangeAspect="1" noChangeArrowheads="1"/>
          </p:cNvPicPr>
          <p:nvPr/>
        </p:nvPicPr>
        <p:blipFill>
          <a:blip r:embed="rId3" cstate="print"/>
          <a:srcRect b="20468"/>
          <a:stretch>
            <a:fillRect/>
          </a:stretch>
        </p:blipFill>
        <p:spPr bwMode="auto">
          <a:xfrm>
            <a:off x="2590800" y="2209800"/>
            <a:ext cx="4012266" cy="1600200"/>
          </a:xfrm>
          <a:prstGeom prst="rect">
            <a:avLst/>
          </a:prstGeom>
          <a:noFill/>
          <a:ln>
            <a:solidFill>
              <a:schemeClr val="accent1"/>
            </a:solidFill>
          </a:ln>
        </p:spPr>
      </p:pic>
      <p:pic>
        <p:nvPicPr>
          <p:cNvPr id="1026" name="Picture 2" descr="http://www.colonzone.org/images/coloncleanser.jpg">
            <a:hlinkClick r:id="rId4"/>
          </p:cNvPr>
          <p:cNvPicPr>
            <a:picLocks noChangeAspect="1" noChangeArrowheads="1"/>
          </p:cNvPicPr>
          <p:nvPr/>
        </p:nvPicPr>
        <p:blipFill>
          <a:blip r:embed="rId5" cstate="print"/>
          <a:srcRect/>
          <a:stretch>
            <a:fillRect/>
          </a:stretch>
        </p:blipFill>
        <p:spPr bwMode="auto">
          <a:xfrm>
            <a:off x="3657599" y="4191000"/>
            <a:ext cx="4566777" cy="1905000"/>
          </a:xfrm>
          <a:prstGeom prst="rect">
            <a:avLst/>
          </a:prstGeom>
          <a:noFill/>
          <a:ln>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You Think?</a:t>
            </a:r>
            <a:endParaRPr lang="en-US" dirty="0"/>
          </a:p>
        </p:txBody>
      </p:sp>
      <p:sp>
        <p:nvSpPr>
          <p:cNvPr id="3" name="Content Placeholder 2"/>
          <p:cNvSpPr>
            <a:spLocks noGrp="1"/>
          </p:cNvSpPr>
          <p:nvPr>
            <p:ph idx="1"/>
          </p:nvPr>
        </p:nvSpPr>
        <p:spPr>
          <a:xfrm>
            <a:off x="4495800" y="1600200"/>
            <a:ext cx="4191000" cy="4525963"/>
          </a:xfrm>
        </p:spPr>
        <p:txBody>
          <a:bodyPr/>
          <a:lstStyle/>
          <a:p>
            <a:r>
              <a:rPr lang="en-US" dirty="0" smtClean="0"/>
              <a:t>For each CAM therapy presented, do you think it is safe?</a:t>
            </a:r>
          </a:p>
          <a:p>
            <a:r>
              <a:rPr lang="en-US" dirty="0" smtClean="0"/>
              <a:t>Do you think it works?</a:t>
            </a:r>
          </a:p>
          <a:p>
            <a:r>
              <a:rPr lang="en-US" dirty="0" smtClean="0"/>
              <a:t>Why?</a:t>
            </a:r>
            <a:endParaRPr lang="en-US" dirty="0"/>
          </a:p>
        </p:txBody>
      </p:sp>
      <p:pic>
        <p:nvPicPr>
          <p:cNvPr id="17410" name="Picture 2"/>
          <p:cNvPicPr>
            <a:picLocks noChangeAspect="1" noChangeArrowheads="1"/>
          </p:cNvPicPr>
          <p:nvPr/>
        </p:nvPicPr>
        <p:blipFill>
          <a:blip r:embed="rId2" cstate="print"/>
          <a:srcRect/>
          <a:stretch>
            <a:fillRect/>
          </a:stretch>
        </p:blipFill>
        <p:spPr bwMode="auto">
          <a:xfrm>
            <a:off x="1066801" y="2054956"/>
            <a:ext cx="2927282" cy="2974244"/>
          </a:xfrm>
          <a:prstGeom prst="rect">
            <a:avLst/>
          </a:prstGeom>
          <a:noFill/>
          <a:ln w="9525">
            <a:solidFill>
              <a:schemeClr val="accent1"/>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Medical Systems</a:t>
            </a:r>
            <a:endParaRPr lang="en-US" dirty="0"/>
          </a:p>
        </p:txBody>
      </p:sp>
      <p:sp>
        <p:nvSpPr>
          <p:cNvPr id="3" name="Content Placeholder 2"/>
          <p:cNvSpPr>
            <a:spLocks noGrp="1"/>
          </p:cNvSpPr>
          <p:nvPr>
            <p:ph idx="1"/>
          </p:nvPr>
        </p:nvSpPr>
        <p:spPr/>
        <p:txBody>
          <a:bodyPr/>
          <a:lstStyle/>
          <a:p>
            <a:pPr>
              <a:buNone/>
            </a:pPr>
            <a:r>
              <a:rPr lang="en-US" sz="3600" b="1" dirty="0" smtClean="0">
                <a:solidFill>
                  <a:schemeClr val="accent2"/>
                </a:solidFill>
                <a:effectLst>
                  <a:outerShdw blurRad="38100" dist="38100" dir="2700000" algn="tl">
                    <a:srgbClr val="000000">
                      <a:alpha val="43137"/>
                    </a:srgbClr>
                  </a:outerShdw>
                </a:effectLst>
              </a:rPr>
              <a:t>Homeopathy</a:t>
            </a:r>
          </a:p>
          <a:p>
            <a:r>
              <a:rPr lang="en-US" dirty="0" smtClean="0"/>
              <a:t>Using very </a:t>
            </a:r>
            <a:r>
              <a:rPr lang="en-US" dirty="0" smtClean="0"/>
              <a:t>small</a:t>
            </a:r>
            <a:r>
              <a:rPr lang="en-US" dirty="0" smtClean="0"/>
              <a:t>, </a:t>
            </a:r>
            <a:r>
              <a:rPr lang="en-US" dirty="0" smtClean="0"/>
              <a:t>diluted doses of drugs </a:t>
            </a:r>
            <a:r>
              <a:rPr lang="en-US" dirty="0" smtClean="0"/>
              <a:t>used to </a:t>
            </a:r>
            <a:r>
              <a:rPr lang="en-US" dirty="0" smtClean="0"/>
              <a:t>produce symptoms of </a:t>
            </a:r>
            <a:r>
              <a:rPr lang="en-US" dirty="0" smtClean="0"/>
              <a:t>the disease </a:t>
            </a:r>
            <a:r>
              <a:rPr lang="en-US" dirty="0" smtClean="0"/>
              <a:t>being treated, based on the belief that these substances stimulate the immune system to remove toxins and heal the body.</a:t>
            </a:r>
          </a:p>
          <a:p>
            <a:r>
              <a:rPr lang="en-US" dirty="0" smtClean="0"/>
              <a:t>What do you think?</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Medical Systems</a:t>
            </a:r>
            <a:endParaRPr lang="en-US" dirty="0"/>
          </a:p>
        </p:txBody>
      </p:sp>
      <p:sp>
        <p:nvSpPr>
          <p:cNvPr id="3" name="Content Placeholder 2"/>
          <p:cNvSpPr>
            <a:spLocks noGrp="1"/>
          </p:cNvSpPr>
          <p:nvPr>
            <p:ph idx="1"/>
          </p:nvPr>
        </p:nvSpPr>
        <p:spPr>
          <a:xfrm>
            <a:off x="457200" y="1600200"/>
            <a:ext cx="8229600" cy="4800600"/>
          </a:xfrm>
        </p:spPr>
        <p:txBody>
          <a:bodyPr>
            <a:normAutofit/>
          </a:bodyPr>
          <a:lstStyle/>
          <a:p>
            <a:pPr>
              <a:buNone/>
            </a:pPr>
            <a:r>
              <a:rPr lang="en-US" sz="3600" b="1" dirty="0" smtClean="0">
                <a:solidFill>
                  <a:schemeClr val="accent2"/>
                </a:solidFill>
                <a:effectLst>
                  <a:outerShdw blurRad="38100" dist="38100" dir="2700000" algn="tl">
                    <a:srgbClr val="000000">
                      <a:alpha val="43137"/>
                    </a:srgbClr>
                  </a:outerShdw>
                </a:effectLst>
              </a:rPr>
              <a:t>Chinese Medicine (Acupuncture)</a:t>
            </a:r>
          </a:p>
          <a:p>
            <a:r>
              <a:rPr lang="en-US" dirty="0" smtClean="0"/>
              <a:t>Insertion of very thin needles into specific points along the meridians in the body to stimulate and balance the flow of energy.  Used to relieve pain, especially headache and back pain, reduce stress-related illnesses, and treat drug-dependency and obesity.</a:t>
            </a:r>
          </a:p>
          <a:p>
            <a:r>
              <a:rPr lang="en-US" dirty="0" smtClean="0"/>
              <a:t>What do you think?</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Medical Systems</a:t>
            </a:r>
            <a:endParaRPr lang="en-US" dirty="0"/>
          </a:p>
        </p:txBody>
      </p:sp>
      <p:sp>
        <p:nvSpPr>
          <p:cNvPr id="3" name="Content Placeholder 2"/>
          <p:cNvSpPr>
            <a:spLocks noGrp="1"/>
          </p:cNvSpPr>
          <p:nvPr>
            <p:ph idx="1"/>
          </p:nvPr>
        </p:nvSpPr>
        <p:spPr/>
        <p:txBody>
          <a:bodyPr/>
          <a:lstStyle/>
          <a:p>
            <a:pPr>
              <a:buNone/>
            </a:pPr>
            <a:r>
              <a:rPr lang="en-US" sz="3600" b="1" dirty="0" err="1" smtClean="0">
                <a:solidFill>
                  <a:schemeClr val="accent2"/>
                </a:solidFill>
                <a:effectLst>
                  <a:outerShdw blurRad="38100" dist="38100" dir="2700000" algn="tl">
                    <a:srgbClr val="000000">
                      <a:alpha val="43137"/>
                    </a:srgbClr>
                  </a:outerShdw>
                </a:effectLst>
              </a:rPr>
              <a:t>Ayurveda</a:t>
            </a:r>
            <a:endParaRPr lang="en-US" sz="3600" b="1" dirty="0" smtClean="0">
              <a:solidFill>
                <a:schemeClr val="accent2"/>
              </a:solidFill>
              <a:effectLst>
                <a:outerShdw blurRad="38100" dist="38100" dir="2700000" algn="tl">
                  <a:srgbClr val="000000">
                    <a:alpha val="43137"/>
                  </a:srgbClr>
                </a:outerShdw>
              </a:effectLst>
            </a:endParaRPr>
          </a:p>
          <a:p>
            <a:r>
              <a:rPr lang="en-US" dirty="0" smtClean="0"/>
              <a:t>5000-year-old system practiced in India, treatments include herbs, massage, breathing exercises and yoga to integrate mind, body and spirit.</a:t>
            </a:r>
          </a:p>
          <a:p>
            <a:r>
              <a:rPr lang="en-US" dirty="0" smtClean="0"/>
              <a:t>What do you think?</a:t>
            </a:r>
          </a:p>
          <a:p>
            <a:pPr>
              <a:buNone/>
            </a:pPr>
            <a:endParaRPr lang="en-US" dirty="0"/>
          </a:p>
        </p:txBody>
      </p:sp>
      <p:pic>
        <p:nvPicPr>
          <p:cNvPr id="18436" name="Picture 4" descr="Ayurvedic Treatment"/>
          <p:cNvPicPr>
            <a:picLocks noChangeAspect="1" noChangeArrowheads="1"/>
          </p:cNvPicPr>
          <p:nvPr/>
        </p:nvPicPr>
        <p:blipFill>
          <a:blip r:embed="rId2" cstate="print"/>
          <a:srcRect/>
          <a:stretch>
            <a:fillRect/>
          </a:stretch>
        </p:blipFill>
        <p:spPr bwMode="auto">
          <a:xfrm>
            <a:off x="5638800" y="3962400"/>
            <a:ext cx="1845275" cy="2133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43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Natural Therapies</a:t>
            </a:r>
            <a:endParaRPr lang="en-US" dirty="0"/>
          </a:p>
        </p:txBody>
      </p:sp>
      <p:sp>
        <p:nvSpPr>
          <p:cNvPr id="3" name="Content Placeholder 2"/>
          <p:cNvSpPr>
            <a:spLocks noGrp="1"/>
          </p:cNvSpPr>
          <p:nvPr>
            <p:ph idx="1"/>
          </p:nvPr>
        </p:nvSpPr>
        <p:spPr>
          <a:xfrm>
            <a:off x="457200" y="1600200"/>
            <a:ext cx="8229600" cy="4800600"/>
          </a:xfrm>
        </p:spPr>
        <p:txBody>
          <a:bodyPr>
            <a:normAutofit/>
          </a:bodyPr>
          <a:lstStyle/>
          <a:p>
            <a:pPr>
              <a:buNone/>
            </a:pPr>
            <a:r>
              <a:rPr lang="en-US" sz="3600" b="1" dirty="0" smtClean="0">
                <a:solidFill>
                  <a:schemeClr val="accent2"/>
                </a:solidFill>
                <a:effectLst>
                  <a:outerShdw blurRad="38100" dist="38100" dir="2700000" algn="tl">
                    <a:srgbClr val="000000">
                      <a:alpha val="43137"/>
                    </a:srgbClr>
                  </a:outerShdw>
                </a:effectLst>
              </a:rPr>
              <a:t>Aromatherapy</a:t>
            </a:r>
          </a:p>
          <a:p>
            <a:r>
              <a:rPr lang="en-US" dirty="0" smtClean="0"/>
              <a:t>Therapeutic use of selected fragrances (concentrated oils from roots, plants and flowers) to alter mood and restore the body, mind and spirit.  Used to relieve tense muscles, tension headaches, and lower blood pressure.</a:t>
            </a:r>
          </a:p>
          <a:p>
            <a:r>
              <a:rPr lang="en-US" dirty="0" smtClean="0"/>
              <a:t>What do you think?</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284</TotalTime>
  <Words>556</Words>
  <Application>Microsoft Office PowerPoint</Application>
  <PresentationFormat>On-screen Show (4:3)</PresentationFormat>
  <Paragraphs>69</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Complementary and Alternative Medicine</vt:lpstr>
      <vt:lpstr>Complementary and Alternative Therapies</vt:lpstr>
      <vt:lpstr>Today…</vt:lpstr>
      <vt:lpstr>Safety</vt:lpstr>
      <vt:lpstr>What Do You Think?</vt:lpstr>
      <vt:lpstr>Alternative Medical Systems</vt:lpstr>
      <vt:lpstr>Alternative Medical Systems</vt:lpstr>
      <vt:lpstr>Alternative Medical Systems</vt:lpstr>
      <vt:lpstr>Natural Therapies</vt:lpstr>
      <vt:lpstr>Natural Therapies</vt:lpstr>
      <vt:lpstr>Manipulative Methods</vt:lpstr>
      <vt:lpstr>Manipulative Methods</vt:lpstr>
      <vt:lpstr>Manipulative Methods</vt:lpstr>
      <vt:lpstr>Manipulative Methods</vt:lpstr>
      <vt:lpstr>Holistic Medicine</vt:lpstr>
      <vt:lpstr>Holistic Medicine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Complementary and Alternative Medicine</dc:title>
  <dc:creator>Kim Smith</dc:creator>
  <cp:lastModifiedBy>Kim Smith</cp:lastModifiedBy>
  <cp:revision>4</cp:revision>
  <dcterms:created xsi:type="dcterms:W3CDTF">2009-07-21T23:44:56Z</dcterms:created>
  <dcterms:modified xsi:type="dcterms:W3CDTF">2009-07-22T12:50:23Z</dcterms:modified>
</cp:coreProperties>
</file>