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70" r:id="rId3"/>
    <p:sldId id="257" r:id="rId4"/>
    <p:sldId id="258" r:id="rId5"/>
    <p:sldId id="259" r:id="rId6"/>
    <p:sldId id="260" r:id="rId7"/>
    <p:sldId id="261" r:id="rId8"/>
    <p:sldId id="263" r:id="rId9"/>
    <p:sldId id="264" r:id="rId10"/>
    <p:sldId id="262" r:id="rId11"/>
    <p:sldId id="265" r:id="rId12"/>
    <p:sldId id="266" r:id="rId13"/>
    <p:sldId id="267" r:id="rId14"/>
    <p:sldId id="268" r:id="rId15"/>
    <p:sldId id="269" r:id="rId16"/>
    <p:sldId id="271" r:id="rId17"/>
    <p:sldId id="272" r:id="rId18"/>
    <p:sldId id="273" r:id="rId19"/>
    <p:sldId id="274" r:id="rId20"/>
    <p:sldId id="275" r:id="rId21"/>
    <p:sldId id="278" r:id="rId22"/>
    <p:sldId id="276" r:id="rId23"/>
    <p:sldId id="279" r:id="rId24"/>
    <p:sldId id="280" r:id="rId25"/>
    <p:sldId id="281" r:id="rId26"/>
    <p:sldId id="282" r:id="rId27"/>
    <p:sldId id="288" r:id="rId28"/>
    <p:sldId id="289" r:id="rId29"/>
    <p:sldId id="290" r:id="rId30"/>
    <p:sldId id="291" r:id="rId31"/>
    <p:sldId id="283" r:id="rId32"/>
    <p:sldId id="284" r:id="rId33"/>
    <p:sldId id="285" r:id="rId34"/>
    <p:sldId id="293" r:id="rId35"/>
    <p:sldId id="286" r:id="rId36"/>
    <p:sldId id="287" r:id="rId37"/>
    <p:sldId id="292" r:id="rId38"/>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71429" autoAdjust="0"/>
  </p:normalViewPr>
  <p:slideViewPr>
    <p:cSldViewPr>
      <p:cViewPr varScale="1">
        <p:scale>
          <a:sx n="65" d="100"/>
          <a:sy n="65" d="100"/>
        </p:scale>
        <p:origin x="-16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283" cy="469105"/>
          </a:xfrm>
          <a:prstGeom prst="rect">
            <a:avLst/>
          </a:prstGeom>
        </p:spPr>
        <p:txBody>
          <a:bodyPr vert="horz" lIns="91257" tIns="45629" rIns="91257" bIns="45629" rtlCol="0"/>
          <a:lstStyle>
            <a:lvl1pPr algn="l">
              <a:defRPr sz="1200"/>
            </a:lvl1pPr>
          </a:lstStyle>
          <a:p>
            <a:endParaRPr lang="en-US" dirty="0"/>
          </a:p>
        </p:txBody>
      </p:sp>
      <p:sp>
        <p:nvSpPr>
          <p:cNvPr id="3" name="Date Placeholder 2"/>
          <p:cNvSpPr>
            <a:spLocks noGrp="1"/>
          </p:cNvSpPr>
          <p:nvPr>
            <p:ph type="dt" sz="quarter" idx="1"/>
          </p:nvPr>
        </p:nvSpPr>
        <p:spPr>
          <a:xfrm>
            <a:off x="4013734" y="0"/>
            <a:ext cx="3071283" cy="469105"/>
          </a:xfrm>
          <a:prstGeom prst="rect">
            <a:avLst/>
          </a:prstGeom>
        </p:spPr>
        <p:txBody>
          <a:bodyPr vert="horz" lIns="91257" tIns="45629" rIns="91257" bIns="45629" rtlCol="0"/>
          <a:lstStyle>
            <a:lvl1pPr algn="r">
              <a:defRPr sz="1200"/>
            </a:lvl1pPr>
          </a:lstStyle>
          <a:p>
            <a:fld id="{BDAD0D01-55D9-4F53-AF4E-AB3A6CCF404F}" type="datetimeFigureOut">
              <a:rPr lang="en-US" smtClean="0"/>
              <a:pPr/>
              <a:t>1/12/2010</a:t>
            </a:fld>
            <a:endParaRPr lang="en-US" dirty="0"/>
          </a:p>
        </p:txBody>
      </p:sp>
      <p:sp>
        <p:nvSpPr>
          <p:cNvPr id="4" name="Footer Placeholder 3"/>
          <p:cNvSpPr>
            <a:spLocks noGrp="1"/>
          </p:cNvSpPr>
          <p:nvPr>
            <p:ph type="ftr" sz="quarter" idx="2"/>
          </p:nvPr>
        </p:nvSpPr>
        <p:spPr>
          <a:xfrm>
            <a:off x="0" y="8901910"/>
            <a:ext cx="3071283" cy="469105"/>
          </a:xfrm>
          <a:prstGeom prst="rect">
            <a:avLst/>
          </a:prstGeom>
        </p:spPr>
        <p:txBody>
          <a:bodyPr vert="horz" lIns="91257" tIns="45629" rIns="91257" bIns="4562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3734" y="8901910"/>
            <a:ext cx="3071283" cy="469105"/>
          </a:xfrm>
          <a:prstGeom prst="rect">
            <a:avLst/>
          </a:prstGeom>
        </p:spPr>
        <p:txBody>
          <a:bodyPr vert="horz" lIns="91257" tIns="45629" rIns="91257" bIns="45629" rtlCol="0" anchor="b"/>
          <a:lstStyle>
            <a:lvl1pPr algn="r">
              <a:defRPr sz="1200"/>
            </a:lvl1pPr>
          </a:lstStyle>
          <a:p>
            <a:fld id="{88577C3E-135D-4B8D-B542-8142DDA55AB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0" rIns="94041" bIns="47020"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1" tIns="47020" rIns="94041" bIns="47020" rtlCol="0"/>
          <a:lstStyle>
            <a:lvl1pPr algn="r">
              <a:defRPr sz="1200"/>
            </a:lvl1pPr>
          </a:lstStyle>
          <a:p>
            <a:fld id="{01712021-5536-425E-A434-B0274413BA67}" type="datetimeFigureOut">
              <a:rPr lang="en-US" smtClean="0"/>
              <a:pPr/>
              <a:t>1/12/2010</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0" rIns="94041" bIns="47020"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0" rIns="94041" bIns="470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68630"/>
          </a:xfrm>
          <a:prstGeom prst="rect">
            <a:avLst/>
          </a:prstGeom>
        </p:spPr>
        <p:txBody>
          <a:bodyPr vert="horz" lIns="94041" tIns="47020" rIns="94041" bIns="47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68630"/>
          </a:xfrm>
          <a:prstGeom prst="rect">
            <a:avLst/>
          </a:prstGeom>
        </p:spPr>
        <p:txBody>
          <a:bodyPr vert="horz" lIns="94041" tIns="47020" rIns="94041" bIns="47020" rtlCol="0" anchor="b"/>
          <a:lstStyle>
            <a:lvl1pPr algn="r">
              <a:defRPr sz="1200"/>
            </a:lvl1pPr>
          </a:lstStyle>
          <a:p>
            <a:fld id="{DB8D2104-4BC2-4AD1-AA22-F16914E679D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Be aware</a:t>
            </a:r>
            <a:r>
              <a:rPr lang="en-US" baseline="0" dirty="0" smtClean="0"/>
              <a:t> that the first segment of this PowerPoint is designed as a simple, straightforward introduction to the metric system.  BEFORE doing conversions, we want students to have a picture in their head of metric measures.  When you mention a meter, they should be able to picture a meter stick – or the approximate distance from their toes to their waist.  For each metric measure, you want them to be able to recall a mental picture.</a:t>
            </a:r>
          </a:p>
          <a:p>
            <a:endParaRPr lang="en-US" baseline="0" dirty="0" smtClean="0"/>
          </a:p>
          <a:p>
            <a:r>
              <a:rPr lang="en-US" baseline="0" dirty="0" smtClean="0"/>
              <a:t>Many learners have a fear of math, compounded with a fear of the metric system.  If you move slowly and give them tools they can use, AND find ways to make this lesson enjoyable – you and your students will have fun, and success, learning the metric system.</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p>
          <a:p>
            <a:endParaRPr lang="en-US" baseline="0" dirty="0" smtClean="0"/>
          </a:p>
          <a:p>
            <a:r>
              <a:rPr lang="en-US" baseline="0" dirty="0" smtClean="0"/>
              <a:t>Ask them to guess the weight question, based on their experience holding a newborn, and how that weight compared to their mental picture of a half-full 2-liter soda bottle.  Actually, a full 2-liter bottle is about 5 lbs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pPr>
              <a:buFont typeface="Arial" pitchFamily="34" charset="0"/>
              <a:buChar char="•"/>
            </a:pPr>
            <a:r>
              <a:rPr lang="en-US" dirty="0" smtClean="0"/>
              <a:t> Point</a:t>
            </a:r>
            <a:r>
              <a:rPr lang="en-US" baseline="0" dirty="0" smtClean="0"/>
              <a:t> out that in healthcare,  cc and </a:t>
            </a:r>
            <a:r>
              <a:rPr lang="en-US" baseline="0" dirty="0" err="1" smtClean="0"/>
              <a:t>mL</a:t>
            </a:r>
            <a:r>
              <a:rPr lang="en-US" baseline="0" dirty="0" smtClean="0"/>
              <a:t> are the same thing.</a:t>
            </a:r>
          </a:p>
          <a:p>
            <a:pPr>
              <a:buFont typeface="Arial" pitchFamily="34" charset="0"/>
              <a:buChar char="•"/>
            </a:pPr>
            <a:r>
              <a:rPr lang="en-US" baseline="0" dirty="0" smtClean="0"/>
              <a:t> Also, the abbreviation for milliliter can be either </a:t>
            </a:r>
            <a:r>
              <a:rPr lang="en-US" baseline="0" dirty="0" err="1" smtClean="0"/>
              <a:t>mL</a:t>
            </a:r>
            <a:r>
              <a:rPr lang="en-US" baseline="0" dirty="0" smtClean="0"/>
              <a:t> or ml, whichever you prefer in your classroom.  Healthcare professionals need to recognize both.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One again, you are trying to get students</a:t>
            </a:r>
            <a:r>
              <a:rPr lang="en-US" baseline="0" dirty="0" smtClean="0"/>
              <a:t> to make a few mental images so that they can call on these images when you play the estimation game.</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p>
          <a:p>
            <a:endParaRPr lang="en-US" dirty="0" smtClean="0"/>
          </a:p>
          <a:p>
            <a:r>
              <a:rPr lang="en-US" dirty="0" smtClean="0"/>
              <a:t>Note</a:t>
            </a:r>
            <a:r>
              <a:rPr lang="en-US" baseline="0" dirty="0" smtClean="0"/>
              <a:t> that a cup is 8 oz, although drinking cups come in many sizes.  A standard size coffee mug comfortably holds 240 </a:t>
            </a:r>
            <a:r>
              <a:rPr lang="en-US" baseline="0" dirty="0" err="1" smtClean="0"/>
              <a:t>mL.</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 – Estimation</a:t>
            </a:r>
            <a:r>
              <a:rPr lang="en-US" baseline="0" dirty="0" smtClean="0"/>
              <a:t> game</a:t>
            </a:r>
          </a:p>
          <a:p>
            <a:endParaRPr lang="en-US" baseline="0" dirty="0" smtClean="0"/>
          </a:p>
          <a:p>
            <a:pPr marL="228143" indent="-228143">
              <a:buAutoNum type="arabicPeriod"/>
            </a:pPr>
            <a:r>
              <a:rPr lang="en-US" dirty="0" smtClean="0"/>
              <a:t>Find 10 items</a:t>
            </a:r>
            <a:r>
              <a:rPr lang="en-US" baseline="0" dirty="0" smtClean="0"/>
              <a:t> of different length, weight and/or volume.  </a:t>
            </a:r>
          </a:p>
          <a:p>
            <a:pPr marL="228143" indent="-228143">
              <a:buAutoNum type="arabicPeriod"/>
            </a:pPr>
            <a:r>
              <a:rPr lang="en-US" baseline="0" dirty="0" smtClean="0"/>
              <a:t>Have students use a blank sheet of paper and write the numbers 1 – 10.</a:t>
            </a:r>
          </a:p>
          <a:p>
            <a:pPr marL="228143" indent="-228143">
              <a:buAutoNum type="arabicPeriod"/>
            </a:pPr>
            <a:r>
              <a:rPr lang="en-US" baseline="0" dirty="0" smtClean="0"/>
              <a:t>Hold up one item at a time, and ask students to estimate the length, weight or volume, using the metric system.</a:t>
            </a:r>
          </a:p>
          <a:p>
            <a:pPr marL="228143" indent="-228143">
              <a:buAutoNum type="arabicPeriod"/>
            </a:pPr>
            <a:r>
              <a:rPr lang="en-US" baseline="0" dirty="0" smtClean="0"/>
              <a:t>One you go through all 10, go back and reveal the correct answers.</a:t>
            </a:r>
          </a:p>
          <a:p>
            <a:pPr marL="228143" indent="-228143">
              <a:buAutoNum type="arabicPeriod"/>
            </a:pPr>
            <a:endParaRPr lang="en-US" baseline="0" dirty="0" smtClean="0"/>
          </a:p>
          <a:p>
            <a:pPr marL="228143" indent="-228143">
              <a:buFont typeface="Arial" pitchFamily="34" charset="0"/>
              <a:buChar char="•"/>
            </a:pPr>
            <a:r>
              <a:rPr lang="en-US" baseline="0" dirty="0" smtClean="0"/>
              <a:t>Note – liquids have weight as well as volume.  Be sure to specify if you want them to write length (meters), weight (grams) or volume (liters).</a:t>
            </a:r>
          </a:p>
          <a:p>
            <a:pPr marL="228143" indent="-228143">
              <a:buFont typeface="Arial" pitchFamily="34" charset="0"/>
              <a:buChar char="•"/>
            </a:pPr>
            <a:r>
              <a:rPr lang="en-US" baseline="0" dirty="0" smtClean="0"/>
              <a:t>How did they do?  If you are happy, move on.  If not, review the mental pictures in their heads and then repeat the estimation game.  You want all students to be successful before moving forward.</a:t>
            </a:r>
          </a:p>
          <a:p>
            <a:pPr marL="228143" indent="-228143">
              <a:buAutoNum type="arabicPeriod"/>
            </a:pPr>
            <a:endParaRPr lang="en-US" baseline="0" dirty="0" smtClean="0"/>
          </a:p>
          <a:p>
            <a:pPr marL="228143" indent="-228143"/>
            <a:r>
              <a:rPr lang="en-US" baseline="0" dirty="0" smtClean="0"/>
              <a:t>NOTE:  This concludes the first part of this lesson – recognizing and estimating metric measures.  </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For the next 5 slides, have students write their</a:t>
            </a:r>
            <a:r>
              <a:rPr lang="en-US" baseline="0" dirty="0" smtClean="0"/>
              <a:t> answers (fill in the blank) on scratch paper, before you reveal the answer.  Go slowly.  Your goal is for ALL students to get these right.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Ask the question:</a:t>
            </a:r>
            <a:r>
              <a:rPr lang="en-US" baseline="0" dirty="0" smtClean="0"/>
              <a:t>  “</a:t>
            </a:r>
            <a:r>
              <a:rPr lang="en-US" dirty="0" smtClean="0"/>
              <a:t>Why do we use the metric</a:t>
            </a:r>
            <a:r>
              <a:rPr lang="en-US" baseline="0" dirty="0" smtClean="0"/>
              <a:t> system?”  </a:t>
            </a:r>
          </a:p>
          <a:p>
            <a:r>
              <a:rPr lang="en-US" baseline="0" dirty="0" smtClean="0"/>
              <a:t>Encourage student responses before you reveal the three reasons given.</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Metric Quiz</a:t>
            </a:r>
          </a:p>
          <a:p>
            <a:endParaRPr lang="en-US" dirty="0" smtClean="0"/>
          </a:p>
          <a:p>
            <a:r>
              <a:rPr lang="en-US" dirty="0" smtClean="0"/>
              <a:t>Have students write their answers on notebook paper.  You can either collect the quizzes, or let them</a:t>
            </a:r>
            <a:r>
              <a:rPr lang="en-US" baseline="0" dirty="0" smtClean="0"/>
              <a:t> grade them themselves.  Clearly, the goal is 100% correct.  </a:t>
            </a:r>
          </a:p>
          <a:p>
            <a:endParaRPr lang="en-US" baseline="0" dirty="0" smtClean="0"/>
          </a:p>
          <a:p>
            <a:r>
              <a:rPr lang="en-US" baseline="0" dirty="0" smtClean="0"/>
              <a:t>Give students as much time as they need.</a:t>
            </a:r>
          </a:p>
          <a:p>
            <a:endParaRPr lang="en-US" baseline="0" dirty="0" smtClean="0"/>
          </a:p>
          <a:p>
            <a:r>
              <a:rPr lang="en-US" baseline="0" dirty="0" smtClean="0"/>
              <a:t>Note:  If you have any students who scored under 70%, offer some lunchtime or after school remediation.   Start at the beginning and go back through this PowerPoint.  Have students think out loud for you to help you figure out where they are slipping up.  At the end of the day, ALL of your students should have an opportunity to be </a:t>
            </a:r>
            <a:r>
              <a:rPr lang="en-US" baseline="0" dirty="0" err="1" smtClean="0"/>
              <a:t>successsful</a:t>
            </a:r>
            <a:r>
              <a:rPr lang="en-US" baseline="0" dirty="0" smtClean="0"/>
              <a:t> in metric math.</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but this time without a calculator or their notes or flash cards.</a:t>
            </a:r>
          </a:p>
          <a:p>
            <a:endParaRPr lang="en-US" baseline="0" dirty="0" smtClean="0"/>
          </a:p>
        </p:txBody>
      </p:sp>
      <p:sp>
        <p:nvSpPr>
          <p:cNvPr id="4" name="Slide Number Placeholder 3"/>
          <p:cNvSpPr>
            <a:spLocks noGrp="1"/>
          </p:cNvSpPr>
          <p:nvPr>
            <p:ph type="sldNum" sz="quarter" idx="10"/>
          </p:nvPr>
        </p:nvSpPr>
        <p:spPr/>
        <p:txBody>
          <a:bodyPr/>
          <a:lstStyle/>
          <a:p>
            <a:fld id="{DB8D2104-4BC2-4AD1-AA22-F16914E679D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Char char="•"/>
            </a:pPr>
            <a:r>
              <a:rPr lang="en-US" baseline="0" dirty="0" smtClean="0"/>
              <a:t>NOTE – the last bullet seems like simple logic, but make sure ALL your students can visualize the concept.  If you have a meter stick, show them!</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a:p>
            <a:endParaRPr lang="en-US" baseline="0" dirty="0" smtClean="0"/>
          </a:p>
        </p:txBody>
      </p:sp>
      <p:sp>
        <p:nvSpPr>
          <p:cNvPr id="4" name="Slide Number Placeholder 3"/>
          <p:cNvSpPr>
            <a:spLocks noGrp="1"/>
          </p:cNvSpPr>
          <p:nvPr>
            <p:ph type="sldNum" sz="quarter" idx="10"/>
          </p:nvPr>
        </p:nvSpPr>
        <p:spPr/>
        <p:txBody>
          <a:bodyPr/>
          <a:lstStyle/>
          <a:p>
            <a:fld id="{DB8D2104-4BC2-4AD1-AA22-F16914E679D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pPr>
              <a:buFont typeface="Arial" pitchFamily="34" charset="0"/>
              <a:buChar char="•"/>
            </a:pPr>
            <a:r>
              <a:rPr lang="en-US" dirty="0" smtClean="0"/>
              <a:t> Pause after the first question and allow</a:t>
            </a:r>
            <a:r>
              <a:rPr lang="en-US" baseline="0" dirty="0" smtClean="0"/>
              <a:t> students to offer their suggestions.</a:t>
            </a:r>
          </a:p>
          <a:p>
            <a:pPr>
              <a:buFont typeface="Arial" pitchFamily="34" charset="0"/>
              <a:buChar char="•"/>
            </a:pPr>
            <a:r>
              <a:rPr lang="en-US" baseline="0" dirty="0" smtClean="0"/>
              <a:t> Have students write down the conversion principle given in the 2</a:t>
            </a:r>
            <a:r>
              <a:rPr lang="en-US" baseline="30000" dirty="0" smtClean="0"/>
              <a:t>nd</a:t>
            </a:r>
            <a:r>
              <a:rPr lang="en-US" baseline="0" dirty="0" smtClean="0"/>
              <a:t> bullet.</a:t>
            </a:r>
          </a:p>
          <a:p>
            <a:pPr>
              <a:buFont typeface="Arial" pitchFamily="34" charset="0"/>
              <a:buChar char="•"/>
            </a:pPr>
            <a:r>
              <a:rPr lang="en-US" baseline="0" dirty="0" smtClean="0"/>
              <a:t> Repeat the process for the next two bullets.</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marL="228143" indent="-228143">
              <a:buFont typeface="+mj-lt"/>
              <a:buAutoNum type="arabicPeriod"/>
            </a:pPr>
            <a:r>
              <a:rPr lang="en-US" baseline="0" dirty="0" smtClean="0"/>
              <a:t>Have students get out a blank sheet of scratch paper and then write the length equivalents they remember on the page, in a box.</a:t>
            </a:r>
          </a:p>
          <a:p>
            <a:pPr marL="228143" indent="-228143">
              <a:buFont typeface="+mj-lt"/>
              <a:buAutoNum type="arabicPeriod"/>
            </a:pPr>
            <a:r>
              <a:rPr lang="en-US" baseline="0" dirty="0" smtClean="0"/>
              <a:t>Have students write their answers to the seven questions above on scratch paper.  </a:t>
            </a:r>
          </a:p>
          <a:p>
            <a:pPr marL="228143" indent="-228143">
              <a:buFont typeface="+mj-lt"/>
              <a:buAutoNum type="arabicPeriod"/>
            </a:pPr>
            <a:r>
              <a:rPr lang="en-US" baseline="0" dirty="0" smtClean="0"/>
              <a:t>Do not let them use notes or a calculator.</a:t>
            </a:r>
          </a:p>
          <a:p>
            <a:endParaRPr lang="en-US" baseline="0" dirty="0" smtClean="0"/>
          </a:p>
          <a:p>
            <a:r>
              <a:rPr lang="en-US" baseline="0" dirty="0" smtClean="0"/>
              <a:t>After you reveal the correct answers, ask if it helped to have their conversion notes written down before they began.</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This slide is designed to show the progression.    We will focus on the measures most used in a healthcare setting.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Pause after the 3</a:t>
            </a:r>
            <a:r>
              <a:rPr lang="en-US" baseline="30000" dirty="0" smtClean="0"/>
              <a:t>rd</a:t>
            </a:r>
            <a:r>
              <a:rPr lang="en-US" baseline="0" dirty="0" smtClean="0"/>
              <a:t> bullet and ask students to think it through </a:t>
            </a:r>
            <a:r>
              <a:rPr lang="en-US" baseline="0" smtClean="0"/>
              <a:t>and suggest </a:t>
            </a:r>
            <a:r>
              <a:rPr lang="en-US" baseline="0" dirty="0" smtClean="0"/>
              <a:t>possibilities before you show the 4</a:t>
            </a:r>
            <a:r>
              <a:rPr lang="en-US" baseline="30000" dirty="0" smtClean="0"/>
              <a:t>th</a:t>
            </a:r>
            <a:r>
              <a:rPr lang="en-US" baseline="0" dirty="0" smtClean="0"/>
              <a:t> bullet.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a:t>
            </a:r>
          </a:p>
          <a:p>
            <a:r>
              <a:rPr lang="en-US" baseline="0" dirty="0" smtClean="0"/>
              <a:t>This time, </a:t>
            </a:r>
            <a:r>
              <a:rPr lang="en-US" baseline="0" smtClean="0"/>
              <a:t>do NOT let </a:t>
            </a:r>
            <a:r>
              <a:rPr lang="en-US" baseline="0" dirty="0" smtClean="0"/>
              <a:t>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marL="228143" indent="-228143">
              <a:buAutoNum type="arabicPeriod"/>
            </a:pPr>
            <a:r>
              <a:rPr lang="en-US" baseline="0" dirty="0" smtClean="0"/>
              <a:t>Have students write their answers on scratch paper.  </a:t>
            </a:r>
          </a:p>
          <a:p>
            <a:pPr marL="228143" indent="-228143">
              <a:buAutoNum type="arabicPeriod"/>
            </a:pPr>
            <a:r>
              <a:rPr lang="en-US" baseline="0" dirty="0" smtClean="0"/>
              <a:t>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36</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Tell them your goal is 100% accuracy from all students.</a:t>
            </a:r>
          </a:p>
          <a:p>
            <a:endParaRPr lang="en-US" baseline="0" dirty="0" smtClean="0"/>
          </a:p>
          <a:p>
            <a:pPr marL="228143" indent="-228143">
              <a:buAutoNum type="arabicPeriod"/>
            </a:pPr>
            <a:r>
              <a:rPr lang="en-US" baseline="0" dirty="0" smtClean="0"/>
              <a:t>Have students write the conversion formulas on scratch paper.</a:t>
            </a:r>
          </a:p>
          <a:p>
            <a:pPr marL="228143" indent="-228143">
              <a:buAutoNum type="arabicPeriod"/>
            </a:pPr>
            <a:r>
              <a:rPr lang="en-US" baseline="0" dirty="0" smtClean="0"/>
              <a:t>Have them number their paper from 1-6</a:t>
            </a:r>
          </a:p>
          <a:p>
            <a:pPr marL="228143" indent="-228143">
              <a:buAutoNum type="arabicPeriod"/>
            </a:pPr>
            <a:r>
              <a:rPr lang="en-US" baseline="0" dirty="0" smtClean="0"/>
              <a:t>Have student write their answers on scratch paper.  </a:t>
            </a:r>
          </a:p>
          <a:p>
            <a:pPr marL="228143" indent="-228143">
              <a:buAutoNum type="arabicPeriod"/>
            </a:pPr>
            <a:r>
              <a:rPr lang="en-US" baseline="0" dirty="0" smtClean="0"/>
              <a:t>Do NOT let them use a calculator and their notes or flash cards.</a:t>
            </a:r>
          </a:p>
          <a:p>
            <a:pPr marL="228143" indent="-228143">
              <a:buAutoNum type="arabicPeriod"/>
            </a:pPr>
            <a:endParaRPr lang="en-US" baseline="0" dirty="0" smtClean="0"/>
          </a:p>
          <a:p>
            <a:pPr marL="228143" indent="-228143"/>
            <a:r>
              <a:rPr lang="en-US" baseline="0" dirty="0" smtClean="0"/>
              <a:t>One again, check for success.  Have the students who got them all right stand and be recognized.</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Ask</a:t>
            </a:r>
            <a:r>
              <a:rPr lang="en-US" baseline="0" dirty="0" smtClean="0"/>
              <a:t> students to memorize these measures of length.</a:t>
            </a:r>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This slide</a:t>
            </a:r>
            <a:r>
              <a:rPr lang="en-US" baseline="0" dirty="0" smtClean="0"/>
              <a:t> prompts a group activity.</a:t>
            </a:r>
          </a:p>
          <a:p>
            <a:endParaRPr lang="en-US" baseline="0" dirty="0" smtClean="0"/>
          </a:p>
          <a:p>
            <a:pPr marL="235101" indent="-235101">
              <a:buAutoNum type="arabicPeriod"/>
            </a:pPr>
            <a:r>
              <a:rPr lang="en-US" baseline="0" dirty="0" smtClean="0"/>
              <a:t>Divide students into pairs or small groups, each with a meter stick or ruler with cm and mm</a:t>
            </a:r>
          </a:p>
          <a:p>
            <a:pPr marL="235101" indent="-235101">
              <a:buAutoNum type="arabicPeriod"/>
            </a:pPr>
            <a:r>
              <a:rPr lang="en-US" baseline="0" dirty="0" smtClean="0"/>
              <a:t>Have them make a mental picture of a kilometer (2 ½ times around a football field)</a:t>
            </a:r>
          </a:p>
          <a:p>
            <a:pPr marL="235101" indent="-235101">
              <a:buAutoNum type="arabicPeriod"/>
            </a:pPr>
            <a:r>
              <a:rPr lang="en-US" baseline="0" dirty="0" smtClean="0"/>
              <a:t>For the remaining measures, they should use their body and the meter stick or ruler to get a mental picture of each measure.  For example:	</a:t>
            </a:r>
          </a:p>
          <a:p>
            <a:pPr marL="235101" indent="-235101"/>
            <a:r>
              <a:rPr lang="en-US" baseline="0" dirty="0" smtClean="0"/>
              <a:t>		Meter – distance from the floor to my waist (obviously, this depends on the height of the student)</a:t>
            </a:r>
          </a:p>
          <a:p>
            <a:pPr marL="235101" indent="-235101"/>
            <a:r>
              <a:rPr lang="en-US" baseline="0" dirty="0" smtClean="0"/>
              <a:t>		Centimeter – width of my index fingernail</a:t>
            </a:r>
          </a:p>
          <a:p>
            <a:pPr marL="235101" indent="-235101"/>
            <a:r>
              <a:rPr lang="en-US" baseline="0" dirty="0" smtClean="0"/>
              <a:t>		Millimeter – thickness of my fingernail	</a:t>
            </a:r>
          </a:p>
          <a:p>
            <a:pPr marL="235101" indent="-235101"/>
            <a:endParaRPr lang="en-US" baseline="0" dirty="0" smtClean="0"/>
          </a:p>
          <a:p>
            <a:pPr marL="235101" indent="-235101">
              <a:buFont typeface="Arial" pitchFamily="34" charset="0"/>
              <a:buChar char="•"/>
            </a:pPr>
            <a:r>
              <a:rPr lang="en-US" baseline="0" dirty="0" smtClean="0"/>
              <a:t>Be sure they keep it clean!  </a:t>
            </a:r>
          </a:p>
          <a:p>
            <a:pPr marL="235101" indent="-235101">
              <a:buFont typeface="Arial" pitchFamily="34" charset="0"/>
              <a:buChar char="•"/>
            </a:pPr>
            <a:r>
              <a:rPr lang="en-US" baseline="0" dirty="0" smtClean="0"/>
              <a:t>Note:  Having a mental picture of these measures can be a big help when students start doing conversion problems.</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Again, these</a:t>
            </a:r>
            <a:r>
              <a:rPr lang="en-US" baseline="0" dirty="0" smtClean="0"/>
              <a:t> equivalents should be memorized.  </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The can of soup is 10 ¾ ounces or 305 grams. We rounded the mental picture to 300 grams to make it easier to remember and use for estimating.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9F3ED-5E3B-4B37-8FEF-E57CBE167CDE}" type="datetimeFigureOut">
              <a:rPr lang="en-US" smtClean="0"/>
              <a:pPr/>
              <a:t>1/12/2010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80000"/>
                <a:satMod val="300000"/>
              </a:schemeClr>
            </a:gs>
            <a:gs pos="100000">
              <a:schemeClr val="bg2">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9F3ED-5E3B-4B37-8FEF-E57CBE167CDE}" type="datetimeFigureOut">
              <a:rPr lang="en-US" smtClean="0"/>
              <a:pPr/>
              <a:t>1/12/2010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E8E0-2886-4A12-AF25-B1BA7C14CD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google.com/imgres?imgurl=http://static.howstuffworks.com/gif/diet-sodas.jpg&amp;imgrefurl=http://recipes.howstuffworks.com/question602.htm&amp;h=304&amp;w=350&amp;sz=22&amp;tbnid=XQ0P7NQey5hMZM::&amp;tbnh=104&amp;tbnw=120&amp;prev=/images?q=can+soda+photo&amp;usg=___j8LY9iG8V_HmCXO4jW3dvQF88Y=&amp;ei=MwqWScvRBYfgyQW8z8WQCg&amp;sa=X&amp;oi=image_result&amp;resnum=3&amp;ct=image&amp;cd=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20630096">
            <a:off x="295540" y="1501421"/>
            <a:ext cx="8363532" cy="221599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3800" b="1" i="1" cap="all" dirty="0" smtClean="0">
                <a:ln w="0">
                  <a:solidFill>
                    <a:schemeClr val="accent2">
                      <a:lumMod val="75000"/>
                    </a:schemeClr>
                  </a:solidFill>
                </a:ln>
                <a:solidFill>
                  <a:schemeClr val="tx1">
                    <a:lumMod val="50000"/>
                    <a:lumOff val="50000"/>
                  </a:schemeClr>
                </a:solidFill>
                <a:effectLst>
                  <a:reflection blurRad="12700" stA="50000" endPos="50000" dist="5000" dir="5400000" sy="-100000" rotWithShape="0"/>
                </a:effectLst>
                <a:latin typeface="Jokerman" pitchFamily="82" charset="0"/>
              </a:rPr>
              <a:t>Success</a:t>
            </a:r>
            <a:endParaRPr lang="en-US" sz="13800" b="1" i="1" cap="all" dirty="0">
              <a:ln w="0">
                <a:solidFill>
                  <a:schemeClr val="accent2">
                    <a:lumMod val="75000"/>
                  </a:schemeClr>
                </a:solidFill>
              </a:ln>
              <a:solidFill>
                <a:schemeClr val="tx1">
                  <a:lumMod val="50000"/>
                  <a:lumOff val="50000"/>
                </a:schemeClr>
              </a:solidFill>
              <a:effectLst>
                <a:reflection blurRad="12700" stA="50000" endPos="50000" dist="5000" dir="5400000" sy="-100000" rotWithShape="0"/>
              </a:effectLst>
              <a:latin typeface="Jokerman" pitchFamily="82" charset="0"/>
            </a:endParaRPr>
          </a:p>
        </p:txBody>
      </p:sp>
      <p:sp>
        <p:nvSpPr>
          <p:cNvPr id="3" name="Subtitle 2"/>
          <p:cNvSpPr>
            <a:spLocks noGrp="1"/>
          </p:cNvSpPr>
          <p:nvPr>
            <p:ph type="subTitle" idx="1"/>
          </p:nvPr>
        </p:nvSpPr>
        <p:spPr>
          <a:xfrm>
            <a:off x="1447800" y="4724400"/>
            <a:ext cx="6400800" cy="1295400"/>
          </a:xfrm>
        </p:spPr>
        <p:txBody>
          <a:bodyPr>
            <a:normAutofit fontScale="77500" lnSpcReduction="20000"/>
          </a:bodyPr>
          <a:lstStyle/>
          <a:p>
            <a:r>
              <a:rPr lang="en-US" dirty="0" smtClean="0">
                <a:solidFill>
                  <a:schemeClr val="accent5">
                    <a:lumMod val="75000"/>
                  </a:schemeClr>
                </a:solidFill>
              </a:rPr>
              <a:t>1.31  Apply mathematical computations related to healthcare procedures (metric and household, conversions and measurements.)</a:t>
            </a:r>
            <a:endParaRPr lang="en-US" dirty="0">
              <a:solidFill>
                <a:schemeClr val="accent5">
                  <a:lumMod val="75000"/>
                </a:schemeClr>
              </a:solidFill>
            </a:endParaRPr>
          </a:p>
        </p:txBody>
      </p:sp>
      <p:sp>
        <p:nvSpPr>
          <p:cNvPr id="4" name="Rectangle 3"/>
          <p:cNvSpPr/>
          <p:nvPr/>
        </p:nvSpPr>
        <p:spPr>
          <a:xfrm>
            <a:off x="1676400" y="1447800"/>
            <a:ext cx="609600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Medical </a:t>
            </a:r>
          </a:p>
          <a:p>
            <a:pPr algn="ct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Mathematics</a:t>
            </a:r>
            <a:endPar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34" presetClass="emph" presetSubtype="0" fill="hold" grpId="1" nodeType="afterEffect">
                                  <p:stCondLst>
                                    <p:cond delay="0"/>
                                  </p:stCondLst>
                                  <p:iterate type="lt">
                                    <p:tmPct val="10000"/>
                                  </p:iterate>
                                  <p:childTnLst>
                                    <p:animMotion origin="layout" path="M 0.0 0.0 L 0.0 -0.07213" pathEditMode="relative" ptsTypes="">
                                      <p:cBhvr>
                                        <p:cTn id="9" dur="1000" accel="50000" decel="50000" autoRev="1" fill="hold">
                                          <p:stCondLst>
                                            <p:cond delay="0"/>
                                          </p:stCondLst>
                                        </p:cTn>
                                        <p:tgtEl>
                                          <p:spTgt spid="5"/>
                                        </p:tgtEl>
                                        <p:attrNameLst>
                                          <p:attrName>ppt_x</p:attrName>
                                          <p:attrName>ppt_y</p:attrName>
                                        </p:attrNameLst>
                                      </p:cBhvr>
                                    </p:animMotion>
                                    <p:animRot by="1500000">
                                      <p:cBhvr>
                                        <p:cTn id="10" dur="500" fill="hold">
                                          <p:stCondLst>
                                            <p:cond delay="0"/>
                                          </p:stCondLst>
                                        </p:cTn>
                                        <p:tgtEl>
                                          <p:spTgt spid="5"/>
                                        </p:tgtEl>
                                        <p:attrNameLst>
                                          <p:attrName>r</p:attrName>
                                        </p:attrNameLst>
                                      </p:cBhvr>
                                    </p:animRot>
                                    <p:animRot by="-1500000">
                                      <p:cBhvr>
                                        <p:cTn id="11" dur="500" fill="hold">
                                          <p:stCondLst>
                                            <p:cond delay="500"/>
                                          </p:stCondLst>
                                        </p:cTn>
                                        <p:tgtEl>
                                          <p:spTgt spid="5"/>
                                        </p:tgtEl>
                                        <p:attrNameLst>
                                          <p:attrName>r</p:attrName>
                                        </p:attrNameLst>
                                      </p:cBhvr>
                                    </p:animRot>
                                    <p:animRot by="-1500000">
                                      <p:cBhvr>
                                        <p:cTn id="12" dur="500" fill="hold">
                                          <p:stCondLst>
                                            <p:cond delay="1000"/>
                                          </p:stCondLst>
                                        </p:cTn>
                                        <p:tgtEl>
                                          <p:spTgt spid="5"/>
                                        </p:tgtEl>
                                        <p:attrNameLst>
                                          <p:attrName>r</p:attrName>
                                        </p:attrNameLst>
                                      </p:cBhvr>
                                    </p:animRot>
                                    <p:animRot by="1500000">
                                      <p:cBhvr>
                                        <p:cTn id="13" dur="500" fill="hold">
                                          <p:stCondLst>
                                            <p:cond delay="15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Make a Mental Picture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Kilogram</a:t>
            </a:r>
          </a:p>
          <a:p>
            <a:pPr>
              <a:buNone/>
            </a:pPr>
            <a:endParaRPr lang="en-US" dirty="0" smtClean="0"/>
          </a:p>
          <a:p>
            <a:r>
              <a:rPr lang="en-US" dirty="0" smtClean="0"/>
              <a:t>Gram</a:t>
            </a:r>
          </a:p>
          <a:p>
            <a:pPr>
              <a:buNone/>
            </a:pPr>
            <a:endParaRPr lang="en-US" dirty="0" smtClean="0"/>
          </a:p>
          <a:p>
            <a:endParaRPr lang="en-US" dirty="0" smtClean="0"/>
          </a:p>
          <a:p>
            <a:endParaRPr lang="en-US" dirty="0" smtClean="0"/>
          </a:p>
          <a:p>
            <a:r>
              <a:rPr lang="en-US" dirty="0" smtClean="0"/>
              <a:t>Milligram  </a:t>
            </a:r>
            <a:endParaRPr lang="en-US" dirty="0"/>
          </a:p>
        </p:txBody>
      </p:sp>
      <p:pic>
        <p:nvPicPr>
          <p:cNvPr id="31753" name="Picture 9" descr="http://www.geocities.com/realbad63/Mountain_dew_2liter.jpg"/>
          <p:cNvPicPr>
            <a:picLocks noChangeAspect="1" noChangeArrowheads="1"/>
          </p:cNvPicPr>
          <p:nvPr/>
        </p:nvPicPr>
        <p:blipFill>
          <a:blip r:embed="rId3" cstate="print"/>
          <a:srcRect l="39094" t="6754" r="26731" b="19776"/>
          <a:stretch>
            <a:fillRect/>
          </a:stretch>
        </p:blipFill>
        <p:spPr bwMode="auto">
          <a:xfrm>
            <a:off x="7142018" y="1676400"/>
            <a:ext cx="1163782" cy="3200400"/>
          </a:xfrm>
          <a:prstGeom prst="rect">
            <a:avLst/>
          </a:prstGeom>
          <a:ln>
            <a:solidFill>
              <a:schemeClr val="bg2">
                <a:lumMod val="50000"/>
              </a:schemeClr>
            </a:solidFill>
          </a:ln>
          <a:effectLst>
            <a:outerShdw blurRad="292100" dist="139700" dir="2700000" algn="tl" rotWithShape="0">
              <a:srgbClr val="333333">
                <a:alpha val="65000"/>
              </a:srgbClr>
            </a:outerShdw>
          </a:effectLst>
        </p:spPr>
      </p:pic>
      <p:sp>
        <p:nvSpPr>
          <p:cNvPr id="13" name="TextBox 12"/>
          <p:cNvSpPr txBox="1"/>
          <p:nvPr/>
        </p:nvSpPr>
        <p:spPr>
          <a:xfrm>
            <a:off x="2971800" y="1676400"/>
            <a:ext cx="2895600" cy="830997"/>
          </a:xfrm>
          <a:prstGeom prst="rect">
            <a:avLst/>
          </a:prstGeom>
          <a:noFill/>
          <a:ln>
            <a:solidFill>
              <a:schemeClr val="accent1"/>
            </a:solidFill>
          </a:ln>
        </p:spPr>
        <p:txBody>
          <a:bodyPr wrap="square" rtlCol="0">
            <a:spAutoFit/>
          </a:bodyPr>
          <a:lstStyle/>
          <a:p>
            <a:r>
              <a:rPr lang="en-US" sz="2400" dirty="0" smtClean="0"/>
              <a:t>About the weight of a half-full 2-liter bottle.</a:t>
            </a:r>
            <a:endParaRPr lang="en-US" sz="2400" dirty="0"/>
          </a:p>
        </p:txBody>
      </p:sp>
      <p:sp>
        <p:nvSpPr>
          <p:cNvPr id="14" name="TextBox 13"/>
          <p:cNvSpPr txBox="1"/>
          <p:nvPr/>
        </p:nvSpPr>
        <p:spPr>
          <a:xfrm>
            <a:off x="2971800" y="2895600"/>
            <a:ext cx="2895600" cy="830997"/>
          </a:xfrm>
          <a:prstGeom prst="rect">
            <a:avLst/>
          </a:prstGeom>
          <a:noFill/>
          <a:ln>
            <a:solidFill>
              <a:schemeClr val="accent1"/>
            </a:solidFill>
          </a:ln>
        </p:spPr>
        <p:txBody>
          <a:bodyPr wrap="square" rtlCol="0">
            <a:spAutoFit/>
          </a:bodyPr>
          <a:lstStyle/>
          <a:p>
            <a:r>
              <a:rPr lang="en-US" sz="2400" dirty="0" smtClean="0"/>
              <a:t>The plastic top weighs 2 grams</a:t>
            </a:r>
            <a:endParaRPr lang="en-US" sz="2400" dirty="0"/>
          </a:p>
        </p:txBody>
      </p:sp>
      <p:cxnSp>
        <p:nvCxnSpPr>
          <p:cNvPr id="16" name="Straight Arrow Connector 15"/>
          <p:cNvCxnSpPr/>
          <p:nvPr/>
        </p:nvCxnSpPr>
        <p:spPr>
          <a:xfrm flipV="1">
            <a:off x="5867400" y="1828800"/>
            <a:ext cx="1828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43200" y="5181600"/>
            <a:ext cx="2895600" cy="830997"/>
          </a:xfrm>
          <a:prstGeom prst="rect">
            <a:avLst/>
          </a:prstGeom>
          <a:noFill/>
          <a:ln>
            <a:solidFill>
              <a:schemeClr val="accent1"/>
            </a:solidFill>
          </a:ln>
        </p:spPr>
        <p:txBody>
          <a:bodyPr wrap="square" rtlCol="0">
            <a:spAutoFit/>
          </a:bodyPr>
          <a:lstStyle/>
          <a:p>
            <a:r>
              <a:rPr lang="en-US" sz="2400" dirty="0" smtClean="0"/>
              <a:t>Approximately 3 grains of salt.</a:t>
            </a:r>
            <a:endParaRPr lang="en-US" sz="2400" dirty="0"/>
          </a:p>
        </p:txBody>
      </p:sp>
      <p:pic>
        <p:nvPicPr>
          <p:cNvPr id="11266" name="Picture 2" descr="http://imagecache2.allposters.com/images/pic/MCG/FPF1196~Campbell-s-Soup-I-1968-Posters.jpg"/>
          <p:cNvPicPr>
            <a:picLocks noChangeAspect="1" noChangeArrowheads="1"/>
          </p:cNvPicPr>
          <p:nvPr/>
        </p:nvPicPr>
        <p:blipFill>
          <a:blip r:embed="rId4" cstate="print"/>
          <a:srcRect l="20774" t="10296" r="20302" b="11482"/>
          <a:stretch>
            <a:fillRect/>
          </a:stretch>
        </p:blipFill>
        <p:spPr bwMode="auto">
          <a:xfrm>
            <a:off x="5867400" y="3962400"/>
            <a:ext cx="990600" cy="1676400"/>
          </a:xfrm>
          <a:prstGeom prst="rect">
            <a:avLst/>
          </a:prstGeom>
          <a:ln>
            <a:solidFill>
              <a:srgbClr val="FF0000"/>
            </a:solidFill>
          </a:ln>
          <a:effectLst>
            <a:outerShdw blurRad="292100" dist="139700" dir="2700000" algn="tl" rotWithShape="0">
              <a:srgbClr val="333333">
                <a:alpha val="65000"/>
              </a:srgbClr>
            </a:outerShdw>
          </a:effectLst>
        </p:spPr>
      </p:pic>
      <p:sp>
        <p:nvSpPr>
          <p:cNvPr id="10" name="TextBox 9"/>
          <p:cNvSpPr txBox="1"/>
          <p:nvPr/>
        </p:nvSpPr>
        <p:spPr>
          <a:xfrm>
            <a:off x="2971800" y="4038600"/>
            <a:ext cx="2590800" cy="830997"/>
          </a:xfrm>
          <a:prstGeom prst="rect">
            <a:avLst/>
          </a:prstGeom>
          <a:noFill/>
          <a:ln>
            <a:solidFill>
              <a:schemeClr val="accent1"/>
            </a:solidFill>
          </a:ln>
        </p:spPr>
        <p:txBody>
          <a:bodyPr wrap="square" rtlCol="0">
            <a:spAutoFit/>
          </a:bodyPr>
          <a:lstStyle/>
          <a:p>
            <a:r>
              <a:rPr lang="en-US" sz="2400" dirty="0" smtClean="0"/>
              <a:t>A can of soup contains 300 grams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Can you do the math?</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nSpc>
                <a:spcPct val="150000"/>
              </a:lnSpc>
            </a:pPr>
            <a:r>
              <a:rPr lang="en-US" sz="3500" dirty="0" smtClean="0"/>
              <a:t>How many milligrams in a gram? </a:t>
            </a:r>
            <a:r>
              <a:rPr lang="en-US" sz="3900" dirty="0" smtClean="0"/>
              <a:t>	</a:t>
            </a:r>
          </a:p>
          <a:p>
            <a:pPr>
              <a:lnSpc>
                <a:spcPct val="150000"/>
              </a:lnSpc>
            </a:pPr>
            <a:r>
              <a:rPr lang="en-US" sz="3500" dirty="0" smtClean="0"/>
              <a:t>How many grams in a kilogram?</a:t>
            </a:r>
          </a:p>
          <a:p>
            <a:pPr>
              <a:lnSpc>
                <a:spcPct val="150000"/>
              </a:lnSpc>
            </a:pPr>
            <a:r>
              <a:rPr lang="en-US" sz="3500" dirty="0" smtClean="0"/>
              <a:t>How much did you weigh at birth  in kilograms?</a:t>
            </a:r>
            <a:endParaRPr lang="en-US"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6" name="Rectangle 5"/>
          <p:cNvSpPr/>
          <p:nvPr/>
        </p:nvSpPr>
        <p:spPr>
          <a:xfrm>
            <a:off x="6934200" y="17526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934200" y="27432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What about liquid measures?</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1 liter</a:t>
            </a:r>
          </a:p>
          <a:p>
            <a:r>
              <a:rPr lang="en-US" dirty="0" smtClean="0"/>
              <a:t>1 milliliter = 	0.001 liter</a:t>
            </a:r>
          </a:p>
          <a:p>
            <a:pPr>
              <a:buNone/>
            </a:pPr>
            <a:endParaRPr lang="en-US" dirty="0"/>
          </a:p>
          <a:p>
            <a:r>
              <a:rPr lang="en-US" dirty="0" smtClean="0"/>
              <a:t>1 cubic centimeter (cc) = 1 milliliter  (</a:t>
            </a:r>
            <a:r>
              <a:rPr lang="en-US" dirty="0" err="1" smtClean="0"/>
              <a:t>mL</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Make a Mental Picture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Liter</a:t>
            </a:r>
          </a:p>
          <a:p>
            <a:pPr>
              <a:buNone/>
            </a:pPr>
            <a:endParaRPr lang="en-US" dirty="0" smtClean="0"/>
          </a:p>
          <a:p>
            <a:r>
              <a:rPr lang="en-US" dirty="0" smtClean="0"/>
              <a:t>Milliliter  </a:t>
            </a:r>
            <a:endParaRPr lang="en-US" dirty="0"/>
          </a:p>
        </p:txBody>
      </p:sp>
      <p:sp>
        <p:nvSpPr>
          <p:cNvPr id="13" name="TextBox 12"/>
          <p:cNvSpPr txBox="1"/>
          <p:nvPr/>
        </p:nvSpPr>
        <p:spPr>
          <a:xfrm>
            <a:off x="2514600" y="1676400"/>
            <a:ext cx="3352800" cy="830997"/>
          </a:xfrm>
          <a:prstGeom prst="rect">
            <a:avLst/>
          </a:prstGeom>
          <a:noFill/>
          <a:ln>
            <a:solidFill>
              <a:schemeClr val="accent1"/>
            </a:solidFill>
          </a:ln>
        </p:spPr>
        <p:txBody>
          <a:bodyPr wrap="square" rtlCol="0">
            <a:spAutoFit/>
          </a:bodyPr>
          <a:lstStyle/>
          <a:p>
            <a:r>
              <a:rPr lang="en-US" sz="2400" dirty="0" smtClean="0"/>
              <a:t>You already know the volume of a 2-Liter bottle</a:t>
            </a:r>
            <a:endParaRPr lang="en-US" sz="2400" dirty="0"/>
          </a:p>
        </p:txBody>
      </p:sp>
      <p:sp>
        <p:nvSpPr>
          <p:cNvPr id="14" name="TextBox 13"/>
          <p:cNvSpPr txBox="1"/>
          <p:nvPr/>
        </p:nvSpPr>
        <p:spPr>
          <a:xfrm>
            <a:off x="2514600" y="2819400"/>
            <a:ext cx="3124200" cy="830997"/>
          </a:xfrm>
          <a:prstGeom prst="rect">
            <a:avLst/>
          </a:prstGeom>
          <a:noFill/>
          <a:ln>
            <a:solidFill>
              <a:schemeClr val="accent1"/>
            </a:solidFill>
          </a:ln>
        </p:spPr>
        <p:txBody>
          <a:bodyPr wrap="square" rtlCol="0">
            <a:spAutoFit/>
          </a:bodyPr>
          <a:lstStyle/>
          <a:p>
            <a:r>
              <a:rPr lang="en-US" sz="2400" dirty="0" smtClean="0"/>
              <a:t>A </a:t>
            </a:r>
            <a:r>
              <a:rPr lang="en-US" sz="2400" dirty="0" smtClean="0"/>
              <a:t>12 ounce can </a:t>
            </a:r>
            <a:r>
              <a:rPr lang="en-US" sz="2400" dirty="0" smtClean="0"/>
              <a:t>of soda is </a:t>
            </a:r>
            <a:r>
              <a:rPr lang="en-US" sz="2400" dirty="0" smtClean="0"/>
              <a:t>354</a:t>
            </a:r>
            <a:r>
              <a:rPr lang="en-US" sz="2400" dirty="0" smtClean="0"/>
              <a:t> </a:t>
            </a:r>
            <a:r>
              <a:rPr lang="en-US" sz="2400" dirty="0" err="1" smtClean="0"/>
              <a:t>mL</a:t>
            </a:r>
            <a:endParaRPr lang="en-US" sz="2400" dirty="0"/>
          </a:p>
        </p:txBody>
      </p:sp>
      <p:pic>
        <p:nvPicPr>
          <p:cNvPr id="33794" name="Picture 2" descr="http://www.omahabiodiesel.net/images/dietcoke.JPG"/>
          <p:cNvPicPr>
            <a:picLocks noChangeAspect="1" noChangeArrowheads="1"/>
          </p:cNvPicPr>
          <p:nvPr/>
        </p:nvPicPr>
        <p:blipFill>
          <a:blip r:embed="rId3" cstate="print"/>
          <a:srcRect l="32000" r="32444"/>
          <a:stretch>
            <a:fillRect/>
          </a:stretch>
        </p:blipFill>
        <p:spPr bwMode="auto">
          <a:xfrm>
            <a:off x="7162800" y="1524000"/>
            <a:ext cx="866987" cy="2438400"/>
          </a:xfrm>
          <a:prstGeom prst="rect">
            <a:avLst/>
          </a:prstGeom>
          <a:ln>
            <a:solidFill>
              <a:schemeClr val="accent1"/>
            </a:solidFill>
          </a:ln>
          <a:effectLst>
            <a:outerShdw blurRad="292100" dist="139700" dir="2700000" algn="tl" rotWithShape="0">
              <a:srgbClr val="333333">
                <a:alpha val="65000"/>
              </a:srgbClr>
            </a:outerShdw>
          </a:effectLst>
        </p:spPr>
      </p:pic>
      <p:pic>
        <p:nvPicPr>
          <p:cNvPr id="33796" name="Picture 4" descr="http://recipes.howstuffworks.com/question602.htm">
            <a:hlinkClick r:id="rId4"/>
          </p:cNvPr>
          <p:cNvPicPr>
            <a:picLocks noChangeAspect="1" noChangeArrowheads="1"/>
          </p:cNvPicPr>
          <p:nvPr/>
        </p:nvPicPr>
        <p:blipFill>
          <a:blip r:embed="rId5" cstate="print"/>
          <a:srcRect l="56173" t="7407" r="8518" b="5556"/>
          <a:stretch>
            <a:fillRect/>
          </a:stretch>
        </p:blipFill>
        <p:spPr bwMode="auto">
          <a:xfrm>
            <a:off x="5943600" y="2895600"/>
            <a:ext cx="838200" cy="1790700"/>
          </a:xfrm>
          <a:prstGeom prst="rect">
            <a:avLst/>
          </a:prstGeom>
          <a:ln>
            <a:solidFill>
              <a:schemeClr val="accent1"/>
            </a:solidFill>
          </a:ln>
          <a:effectLst>
            <a:outerShdw blurRad="292100" dist="139700" dir="2700000" algn="tl" rotWithShape="0">
              <a:srgbClr val="333333">
                <a:alpha val="65000"/>
              </a:srgbClr>
            </a:outerShdw>
          </a:effectLst>
        </p:spPr>
      </p:pic>
      <p:sp>
        <p:nvSpPr>
          <p:cNvPr id="11" name="TextBox 10"/>
          <p:cNvSpPr txBox="1"/>
          <p:nvPr/>
        </p:nvSpPr>
        <p:spPr>
          <a:xfrm>
            <a:off x="2514600" y="3962400"/>
            <a:ext cx="3124200" cy="461665"/>
          </a:xfrm>
          <a:prstGeom prst="rect">
            <a:avLst/>
          </a:prstGeom>
          <a:noFill/>
          <a:ln>
            <a:solidFill>
              <a:schemeClr val="accent1"/>
            </a:solidFill>
          </a:ln>
        </p:spPr>
        <p:txBody>
          <a:bodyPr wrap="square" rtlCol="0">
            <a:spAutoFit/>
          </a:bodyPr>
          <a:lstStyle/>
          <a:p>
            <a:r>
              <a:rPr lang="en-US" sz="2400" dirty="0" smtClean="0"/>
              <a:t>One teaspoon is 5 </a:t>
            </a:r>
            <a:r>
              <a:rPr lang="en-US" sz="2400" dirty="0" err="1" smtClean="0"/>
              <a:t>mL</a:t>
            </a:r>
            <a:endParaRPr lang="en-US" sz="2400" dirty="0"/>
          </a:p>
        </p:txBody>
      </p:sp>
      <p:pic>
        <p:nvPicPr>
          <p:cNvPr id="33798" name="Picture 6" descr="http://images.replacements.com/images/images5/flatware/I/international_silver_gigi_stainless_teaspoon_P0000042558S0014T2.jpg"/>
          <p:cNvPicPr>
            <a:picLocks noChangeAspect="1" noChangeArrowheads="1"/>
          </p:cNvPicPr>
          <p:nvPr/>
        </p:nvPicPr>
        <p:blipFill>
          <a:blip r:embed="rId6" cstate="print"/>
          <a:srcRect l="1842" t="5131" r="1740" b="7636"/>
          <a:stretch>
            <a:fillRect/>
          </a:stretch>
        </p:blipFill>
        <p:spPr bwMode="auto">
          <a:xfrm rot="690469" flipV="1">
            <a:off x="2634601" y="5018208"/>
            <a:ext cx="3792065" cy="821212"/>
          </a:xfrm>
          <a:prstGeom prst="rect">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Can you do the math?</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nSpc>
                <a:spcPct val="150000"/>
              </a:lnSpc>
            </a:pPr>
            <a:r>
              <a:rPr lang="en-US" sz="3500" dirty="0" smtClean="0"/>
              <a:t>How many milliliters in a liter? </a:t>
            </a:r>
            <a:r>
              <a:rPr lang="en-US" sz="3900" dirty="0" smtClean="0"/>
              <a:t>	</a:t>
            </a:r>
          </a:p>
          <a:p>
            <a:pPr>
              <a:lnSpc>
                <a:spcPct val="150000"/>
              </a:lnSpc>
            </a:pPr>
            <a:r>
              <a:rPr lang="en-US" sz="3500" dirty="0" smtClean="0"/>
              <a:t>How many milliliters in a coffee mug?</a:t>
            </a:r>
            <a:endParaRPr lang="en-US"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6" name="Rectangle 5"/>
          <p:cNvSpPr/>
          <p:nvPr/>
        </p:nvSpPr>
        <p:spPr>
          <a:xfrm>
            <a:off x="6477000" y="17526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4648200" y="37338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240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074" name="Picture 2" descr="Coffee Mug - Ceramic"/>
          <p:cNvPicPr>
            <a:picLocks noChangeAspect="1" noChangeArrowheads="1"/>
          </p:cNvPicPr>
          <p:nvPr/>
        </p:nvPicPr>
        <p:blipFill>
          <a:blip r:embed="rId3" cstate="print"/>
          <a:srcRect/>
          <a:stretch>
            <a:fillRect/>
          </a:stretch>
        </p:blipFill>
        <p:spPr bwMode="auto">
          <a:xfrm>
            <a:off x="2667000" y="3581400"/>
            <a:ext cx="1295400" cy="12583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Estimation Game</a:t>
            </a:r>
            <a:endParaRPr lang="en-US" dirty="0">
              <a:solidFill>
                <a:schemeClr val="accent1">
                  <a:lumMod val="75000"/>
                </a:schemeClr>
              </a:solidFill>
            </a:endParaRPr>
          </a:p>
        </p:txBody>
      </p:sp>
      <p:sp>
        <p:nvSpPr>
          <p:cNvPr id="3" name="Content Placeholder 2"/>
          <p:cNvSpPr>
            <a:spLocks noGrp="1"/>
          </p:cNvSpPr>
          <p:nvPr>
            <p:ph idx="1"/>
          </p:nvPr>
        </p:nvSpPr>
        <p:spPr>
          <a:xfrm>
            <a:off x="457200" y="2895600"/>
            <a:ext cx="8229600" cy="3962400"/>
          </a:xfrm>
        </p:spPr>
        <p:txBody>
          <a:bodyPr/>
          <a:lstStyle/>
          <a:p>
            <a:r>
              <a:rPr lang="en-US" dirty="0" smtClean="0"/>
              <a:t>Number a sheet of paper from 1 – 10</a:t>
            </a:r>
          </a:p>
          <a:p>
            <a:r>
              <a:rPr lang="en-US" dirty="0" smtClean="0"/>
              <a:t>When your teacher shows you an item, write down your estimate of the length, weight or volume, using the metric system.</a:t>
            </a:r>
          </a:p>
          <a:p>
            <a:r>
              <a:rPr lang="en-US" dirty="0" smtClean="0">
                <a:sym typeface="Wingdings"/>
              </a:rPr>
              <a:t></a:t>
            </a:r>
          </a:p>
          <a:p>
            <a:r>
              <a:rPr lang="en-US" dirty="0" smtClean="0">
                <a:sym typeface="Wingdings"/>
              </a:rPr>
              <a:t>How did you do?</a:t>
            </a:r>
            <a:endParaRPr lang="en-US" dirty="0"/>
          </a:p>
        </p:txBody>
      </p:sp>
      <p:pic>
        <p:nvPicPr>
          <p:cNvPr id="41988" name="Picture 4" descr="http://www.pocketnurse.com/photos/7998.jpg"/>
          <p:cNvPicPr>
            <a:picLocks noChangeAspect="1" noChangeArrowheads="1"/>
          </p:cNvPicPr>
          <p:nvPr/>
        </p:nvPicPr>
        <p:blipFill>
          <a:blip r:embed="rId3" cstate="print"/>
          <a:srcRect l="6400" t="21858" r="68000" b="12568"/>
          <a:stretch>
            <a:fillRect/>
          </a:stretch>
        </p:blipFill>
        <p:spPr bwMode="auto">
          <a:xfrm>
            <a:off x="685800" y="838200"/>
            <a:ext cx="883919" cy="1657349"/>
          </a:xfrm>
          <a:prstGeom prst="rect">
            <a:avLst/>
          </a:prstGeom>
          <a:noFill/>
        </p:spPr>
      </p:pic>
      <p:pic>
        <p:nvPicPr>
          <p:cNvPr id="41990" name="Picture 6" descr="http://www.pocketnurse.com/photos/7258.jpg"/>
          <p:cNvPicPr>
            <a:picLocks noChangeAspect="1" noChangeArrowheads="1"/>
          </p:cNvPicPr>
          <p:nvPr/>
        </p:nvPicPr>
        <p:blipFill>
          <a:blip r:embed="rId4" cstate="print"/>
          <a:srcRect/>
          <a:stretch>
            <a:fillRect/>
          </a:stretch>
        </p:blipFill>
        <p:spPr bwMode="auto">
          <a:xfrm>
            <a:off x="5486400" y="1371600"/>
            <a:ext cx="1610441" cy="1114425"/>
          </a:xfrm>
          <a:prstGeom prst="rect">
            <a:avLst/>
          </a:prstGeom>
          <a:noFill/>
        </p:spPr>
      </p:pic>
      <p:pic>
        <p:nvPicPr>
          <p:cNvPr id="41992" name="Picture 8" descr="http://www.pocketnurse.com/photos/1648.jpg"/>
          <p:cNvPicPr>
            <a:picLocks noChangeAspect="1" noChangeArrowheads="1"/>
          </p:cNvPicPr>
          <p:nvPr/>
        </p:nvPicPr>
        <p:blipFill>
          <a:blip r:embed="rId5" cstate="print"/>
          <a:srcRect/>
          <a:stretch>
            <a:fillRect/>
          </a:stretch>
        </p:blipFill>
        <p:spPr bwMode="auto">
          <a:xfrm>
            <a:off x="1905000" y="1371600"/>
            <a:ext cx="1400735" cy="1143000"/>
          </a:xfrm>
          <a:prstGeom prst="rect">
            <a:avLst/>
          </a:prstGeom>
          <a:noFill/>
        </p:spPr>
      </p:pic>
      <p:pic>
        <p:nvPicPr>
          <p:cNvPr id="41994" name="Picture 10" descr="http://www.pocketnurse.com/photos/1613.jpg"/>
          <p:cNvPicPr>
            <a:picLocks noChangeAspect="1" noChangeArrowheads="1"/>
          </p:cNvPicPr>
          <p:nvPr/>
        </p:nvPicPr>
        <p:blipFill>
          <a:blip r:embed="rId6" cstate="print"/>
          <a:srcRect l="9600" t="9249" r="13600" b="12139"/>
          <a:stretch>
            <a:fillRect/>
          </a:stretch>
        </p:blipFill>
        <p:spPr bwMode="auto">
          <a:xfrm>
            <a:off x="3581400" y="1371600"/>
            <a:ext cx="1600200" cy="1133475"/>
          </a:xfrm>
          <a:prstGeom prst="rect">
            <a:avLst/>
          </a:prstGeom>
          <a:noFill/>
        </p:spPr>
      </p:pic>
      <p:pic>
        <p:nvPicPr>
          <p:cNvPr id="41996" name="Picture 12" descr="http://www.pocketnurse.com/photos/1307.jpg"/>
          <p:cNvPicPr>
            <a:picLocks noChangeAspect="1" noChangeArrowheads="1"/>
          </p:cNvPicPr>
          <p:nvPr/>
        </p:nvPicPr>
        <p:blipFill>
          <a:blip r:embed="rId7" cstate="print"/>
          <a:srcRect/>
          <a:stretch>
            <a:fillRect/>
          </a:stretch>
        </p:blipFill>
        <p:spPr bwMode="auto">
          <a:xfrm>
            <a:off x="7391400" y="914400"/>
            <a:ext cx="833247" cy="1543050"/>
          </a:xfrm>
          <a:prstGeom prst="rect">
            <a:avLst/>
          </a:prstGeom>
          <a:noFill/>
        </p:spPr>
      </p:pic>
      <p:sp>
        <p:nvSpPr>
          <p:cNvPr id="10" name="TextBox 9"/>
          <p:cNvSpPr txBox="1"/>
          <p:nvPr/>
        </p:nvSpPr>
        <p:spPr>
          <a:xfrm>
            <a:off x="6400800" y="2438400"/>
            <a:ext cx="2133600" cy="230832"/>
          </a:xfrm>
          <a:prstGeom prst="rect">
            <a:avLst/>
          </a:prstGeom>
          <a:noFill/>
        </p:spPr>
        <p:txBody>
          <a:bodyPr wrap="square" rtlCol="0">
            <a:spAutoFit/>
          </a:bodyPr>
          <a:lstStyle/>
          <a:p>
            <a:r>
              <a:rPr lang="en-US" sz="900" dirty="0" smtClean="0"/>
              <a:t>Images from </a:t>
            </a:r>
            <a:r>
              <a:rPr lang="en-US" sz="900" dirty="0" smtClean="0">
                <a:solidFill>
                  <a:srgbClr val="002060"/>
                </a:solidFill>
              </a:rPr>
              <a:t>www.pocketnurse.com</a:t>
            </a: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Grams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Grams to milligrams – multiply by 1000 or move decimal three places to the right</a:t>
            </a:r>
          </a:p>
          <a:p>
            <a:r>
              <a:rPr lang="en-US" dirty="0" smtClean="0"/>
              <a:t>0.15 g = _____ mg</a:t>
            </a:r>
          </a:p>
          <a:p>
            <a:r>
              <a:rPr lang="en-US" dirty="0" smtClean="0"/>
              <a:t>0.150 g = 150 mg</a:t>
            </a:r>
          </a:p>
          <a:p>
            <a:pPr>
              <a:lnSpc>
                <a:spcPct val="150000"/>
              </a:lnSpc>
            </a:pPr>
            <a:r>
              <a:rPr lang="en-US" dirty="0" smtClean="0"/>
              <a:t>0.15 g = 150 mg</a:t>
            </a:r>
          </a:p>
          <a:p>
            <a:pPr>
              <a:lnSpc>
                <a:spcPct val="110000"/>
              </a:lnSpc>
            </a:pPr>
            <a:r>
              <a:rPr lang="en-US" dirty="0" smtClean="0"/>
              <a:t>Milligrams to grams– divide by 1000 or move decimal three places to the left</a:t>
            </a:r>
          </a:p>
          <a:p>
            <a:pPr>
              <a:lnSpc>
                <a:spcPct val="110000"/>
              </a:lnSpc>
            </a:pPr>
            <a:r>
              <a:rPr lang="en-US" dirty="0" smtClean="0"/>
              <a:t>500 mg = _________ g</a:t>
            </a:r>
          </a:p>
          <a:p>
            <a:pPr>
              <a:lnSpc>
                <a:spcPct val="150000"/>
              </a:lnSpc>
            </a:pPr>
            <a:endParaRPr lang="en-US" dirty="0"/>
          </a:p>
        </p:txBody>
      </p:sp>
      <p:sp>
        <p:nvSpPr>
          <p:cNvPr id="4" name="Curved Up Arrow 3"/>
          <p:cNvSpPr/>
          <p:nvPr/>
        </p:nvSpPr>
        <p:spPr>
          <a:xfrm>
            <a:off x="1143000" y="3581400"/>
            <a:ext cx="7620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743200" y="5562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0.5</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Grams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What would you do to convert grams to kilograms?</a:t>
            </a:r>
          </a:p>
          <a:p>
            <a:pPr>
              <a:lnSpc>
                <a:spcPct val="150000"/>
              </a:lnSpc>
            </a:pPr>
            <a:r>
              <a:rPr lang="en-US" dirty="0" smtClean="0"/>
              <a:t>600 g = _________ kg</a:t>
            </a:r>
          </a:p>
          <a:p>
            <a:r>
              <a:rPr lang="en-US" dirty="0" smtClean="0"/>
              <a:t>What would you do to convert kilograms to grams?</a:t>
            </a:r>
          </a:p>
          <a:p>
            <a:r>
              <a:rPr lang="en-US" dirty="0" smtClean="0"/>
              <a:t>4.5 kg = _________ g</a:t>
            </a:r>
          </a:p>
          <a:p>
            <a:pPr>
              <a:lnSpc>
                <a:spcPct val="150000"/>
              </a:lnSpc>
            </a:pPr>
            <a:endParaRPr lang="en-US" dirty="0" smtClean="0"/>
          </a:p>
          <a:p>
            <a:pPr>
              <a:lnSpc>
                <a:spcPct val="150000"/>
              </a:lnSpc>
            </a:pPr>
            <a:endParaRPr lang="en-US" dirty="0"/>
          </a:p>
        </p:txBody>
      </p:sp>
      <p:sp>
        <p:nvSpPr>
          <p:cNvPr id="5" name="Rectangle 4"/>
          <p:cNvSpPr/>
          <p:nvPr/>
        </p:nvSpPr>
        <p:spPr>
          <a:xfrm>
            <a:off x="2362200" y="25908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0.6</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362200" y="43434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4500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Meters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Meters to millimeters – multiply by 1000 or move decimal three places to the right</a:t>
            </a:r>
          </a:p>
          <a:p>
            <a:r>
              <a:rPr lang="en-US" dirty="0" smtClean="0"/>
              <a:t>2.54 m = _____ mm</a:t>
            </a:r>
          </a:p>
          <a:p>
            <a:r>
              <a:rPr lang="en-US" dirty="0" smtClean="0"/>
              <a:t>2.540 m = 2540 mm</a:t>
            </a:r>
          </a:p>
          <a:p>
            <a:pPr>
              <a:lnSpc>
                <a:spcPct val="110000"/>
              </a:lnSpc>
            </a:pPr>
            <a:r>
              <a:rPr lang="en-US" dirty="0" smtClean="0"/>
              <a:t>Millimeters </a:t>
            </a:r>
            <a:r>
              <a:rPr lang="en-US" dirty="0" smtClean="0"/>
              <a:t>to </a:t>
            </a:r>
            <a:r>
              <a:rPr lang="en-US" dirty="0" smtClean="0"/>
              <a:t>me</a:t>
            </a:r>
            <a:r>
              <a:rPr lang="en-US" dirty="0" smtClean="0"/>
              <a:t>ters </a:t>
            </a:r>
            <a:r>
              <a:rPr lang="en-US" dirty="0" smtClean="0"/>
              <a:t>– divide by 1000 or move decimal three places to the left</a:t>
            </a:r>
          </a:p>
          <a:p>
            <a:pPr>
              <a:lnSpc>
                <a:spcPct val="110000"/>
              </a:lnSpc>
            </a:pPr>
            <a:r>
              <a:rPr lang="en-US" dirty="0" smtClean="0"/>
              <a:t>1650 mm = _________ m</a:t>
            </a:r>
          </a:p>
          <a:p>
            <a:pPr>
              <a:lnSpc>
                <a:spcPct val="150000"/>
              </a:lnSpc>
              <a:buNone/>
            </a:pPr>
            <a:endParaRPr lang="en-US" dirty="0"/>
          </a:p>
        </p:txBody>
      </p:sp>
      <p:sp>
        <p:nvSpPr>
          <p:cNvPr id="4" name="Curved Up Arrow 3"/>
          <p:cNvSpPr/>
          <p:nvPr/>
        </p:nvSpPr>
        <p:spPr>
          <a:xfrm>
            <a:off x="1143000" y="3581400"/>
            <a:ext cx="7620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895600" y="4800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1.65</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Meters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How would you convert meters to kilometers?</a:t>
            </a:r>
          </a:p>
          <a:p>
            <a:pPr>
              <a:lnSpc>
                <a:spcPct val="150000"/>
              </a:lnSpc>
            </a:pPr>
            <a:r>
              <a:rPr lang="en-US" dirty="0" smtClean="0"/>
              <a:t>10,000 m = _________ km</a:t>
            </a:r>
          </a:p>
          <a:p>
            <a:r>
              <a:rPr lang="en-US" dirty="0" smtClean="0"/>
              <a:t>How would you convert kilometers to meters?</a:t>
            </a:r>
          </a:p>
          <a:p>
            <a:r>
              <a:rPr lang="en-US" dirty="0" smtClean="0"/>
              <a:t>4.559 km = _________ m</a:t>
            </a:r>
          </a:p>
          <a:p>
            <a:r>
              <a:rPr lang="en-US" dirty="0" smtClean="0"/>
              <a:t>Centimeter to meters?  Move the decimal two places to the left.    10 cm = 0.1 m</a:t>
            </a:r>
          </a:p>
          <a:p>
            <a:r>
              <a:rPr lang="en-US" dirty="0" smtClean="0"/>
              <a:t>Centimeters to millimeters?  Move the decimal one place to the right.  5 cm = 50 mm</a:t>
            </a:r>
          </a:p>
          <a:p>
            <a:pPr>
              <a:lnSpc>
                <a:spcPct val="150000"/>
              </a:lnSpc>
            </a:pPr>
            <a:endParaRPr lang="en-US" dirty="0"/>
          </a:p>
        </p:txBody>
      </p:sp>
      <p:sp>
        <p:nvSpPr>
          <p:cNvPr id="5" name="Rectangle 4"/>
          <p:cNvSpPr/>
          <p:nvPr/>
        </p:nvSpPr>
        <p:spPr>
          <a:xfrm>
            <a:off x="2971800" y="2133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895600" y="33528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4559</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Curved Up Arrow 6"/>
          <p:cNvSpPr/>
          <p:nvPr/>
        </p:nvSpPr>
        <p:spPr>
          <a:xfrm flipH="1">
            <a:off x="4038600" y="4953000"/>
            <a:ext cx="5334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p:bldP spid="6"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Objectives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Recognize and estimate metric measures.</a:t>
            </a:r>
          </a:p>
          <a:p>
            <a:r>
              <a:rPr lang="en-US" dirty="0" smtClean="0"/>
              <a:t>Convert among units in the metric system.</a:t>
            </a:r>
          </a:p>
          <a:p>
            <a:r>
              <a:rPr lang="en-US" dirty="0" smtClean="0"/>
              <a:t>Convert among household measures and the metric system.</a:t>
            </a:r>
          </a:p>
          <a:p>
            <a:r>
              <a:rPr lang="en-US" dirty="0" smtClean="0"/>
              <a:t>Appreciate the value of using the metric system in health care.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Liters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Liters to milliliters – multiply by 1000 or move decimal three places to the right</a:t>
            </a:r>
          </a:p>
          <a:p>
            <a:r>
              <a:rPr lang="en-US" dirty="0" smtClean="0"/>
              <a:t>1.25 L = _____ </a:t>
            </a:r>
            <a:r>
              <a:rPr lang="en-US" dirty="0" err="1" smtClean="0"/>
              <a:t>mL</a:t>
            </a:r>
            <a:endParaRPr lang="en-US" dirty="0" smtClean="0"/>
          </a:p>
          <a:p>
            <a:r>
              <a:rPr lang="en-US" dirty="0" smtClean="0"/>
              <a:t>1.250 L = 1250 </a:t>
            </a:r>
            <a:r>
              <a:rPr lang="en-US" dirty="0" err="1" smtClean="0"/>
              <a:t>mL</a:t>
            </a:r>
            <a:endParaRPr lang="en-US" dirty="0" smtClean="0"/>
          </a:p>
          <a:p>
            <a:pPr>
              <a:lnSpc>
                <a:spcPct val="150000"/>
              </a:lnSpc>
            </a:pPr>
            <a:r>
              <a:rPr lang="en-US" dirty="0" smtClean="0"/>
              <a:t>1.25 L = 1250 </a:t>
            </a:r>
            <a:r>
              <a:rPr lang="en-US" dirty="0" err="1" smtClean="0"/>
              <a:t>mL</a:t>
            </a:r>
            <a:endParaRPr lang="en-US" dirty="0" smtClean="0"/>
          </a:p>
          <a:p>
            <a:pPr>
              <a:lnSpc>
                <a:spcPct val="110000"/>
              </a:lnSpc>
            </a:pPr>
            <a:r>
              <a:rPr lang="en-US" dirty="0" smtClean="0"/>
              <a:t>Milliliters to liters– divide by 1000 or move decimal three places to the left</a:t>
            </a:r>
          </a:p>
          <a:p>
            <a:pPr>
              <a:lnSpc>
                <a:spcPct val="110000"/>
              </a:lnSpc>
            </a:pPr>
            <a:r>
              <a:rPr lang="en-US" dirty="0" smtClean="0"/>
              <a:t>500 </a:t>
            </a:r>
            <a:r>
              <a:rPr lang="en-US" dirty="0" err="1" smtClean="0"/>
              <a:t>mL</a:t>
            </a:r>
            <a:r>
              <a:rPr lang="en-US" dirty="0" smtClean="0"/>
              <a:t> = _________ L</a:t>
            </a:r>
          </a:p>
          <a:p>
            <a:pPr>
              <a:lnSpc>
                <a:spcPct val="150000"/>
              </a:lnSpc>
            </a:pPr>
            <a:endParaRPr lang="en-US" dirty="0"/>
          </a:p>
        </p:txBody>
      </p:sp>
      <p:sp>
        <p:nvSpPr>
          <p:cNvPr id="4" name="Curved Up Arrow 3"/>
          <p:cNvSpPr/>
          <p:nvPr/>
        </p:nvSpPr>
        <p:spPr>
          <a:xfrm>
            <a:off x="1143000" y="3581400"/>
            <a:ext cx="7620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743200" y="5562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0.5</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Metric Quiz</a:t>
            </a:r>
            <a:endParaRPr lang="en-US" dirty="0">
              <a:solidFill>
                <a:schemeClr val="accent1">
                  <a:lumMod val="75000"/>
                </a:schemeClr>
              </a:solidFill>
            </a:endParaRPr>
          </a:p>
        </p:txBody>
      </p:sp>
      <p:sp>
        <p:nvSpPr>
          <p:cNvPr id="3" name="Content Placeholder 2"/>
          <p:cNvSpPr>
            <a:spLocks noGrp="1"/>
          </p:cNvSpPr>
          <p:nvPr>
            <p:ph sz="half" idx="1"/>
          </p:nvPr>
        </p:nvSpPr>
        <p:spPr/>
        <p:txBody>
          <a:bodyPr/>
          <a:lstStyle/>
          <a:p>
            <a:pPr marL="514350" indent="-514350">
              <a:lnSpc>
                <a:spcPct val="150000"/>
              </a:lnSpc>
              <a:buFont typeface="+mj-lt"/>
              <a:buAutoNum type="arabicPeriod"/>
            </a:pPr>
            <a:r>
              <a:rPr lang="en-US" dirty="0" smtClean="0"/>
              <a:t>0.25 g = ______ mg</a:t>
            </a:r>
          </a:p>
          <a:p>
            <a:pPr marL="514350" indent="-514350">
              <a:lnSpc>
                <a:spcPct val="150000"/>
              </a:lnSpc>
              <a:buFont typeface="+mj-lt"/>
              <a:buAutoNum type="arabicPeriod"/>
            </a:pPr>
            <a:r>
              <a:rPr lang="en-US" dirty="0" smtClean="0"/>
              <a:t>1.5 m = _______ mm</a:t>
            </a:r>
          </a:p>
          <a:p>
            <a:pPr marL="514350" indent="-514350">
              <a:lnSpc>
                <a:spcPct val="150000"/>
              </a:lnSpc>
              <a:buFont typeface="+mj-lt"/>
              <a:buAutoNum type="arabicPeriod"/>
            </a:pPr>
            <a:r>
              <a:rPr lang="en-US" dirty="0" smtClean="0"/>
              <a:t>3 mm = ________ m</a:t>
            </a:r>
          </a:p>
          <a:p>
            <a:pPr marL="514350" indent="-514350">
              <a:lnSpc>
                <a:spcPct val="150000"/>
              </a:lnSpc>
              <a:buFont typeface="+mj-lt"/>
              <a:buAutoNum type="arabicPeriod"/>
            </a:pPr>
            <a:r>
              <a:rPr lang="en-US" dirty="0" smtClean="0"/>
              <a:t>10 cc = ________ </a:t>
            </a:r>
            <a:r>
              <a:rPr lang="en-US" dirty="0" err="1" smtClean="0"/>
              <a:t>mL</a:t>
            </a:r>
            <a:endParaRPr lang="en-US" dirty="0" smtClean="0"/>
          </a:p>
          <a:p>
            <a:pPr marL="514350" indent="-514350">
              <a:lnSpc>
                <a:spcPct val="150000"/>
              </a:lnSpc>
              <a:buFont typeface="+mj-lt"/>
              <a:buAutoNum type="arabicPeriod"/>
            </a:pPr>
            <a:r>
              <a:rPr lang="en-US" dirty="0" smtClean="0"/>
              <a:t>2 mg = _________ g</a:t>
            </a:r>
          </a:p>
          <a:p>
            <a:pPr marL="514350" indent="-514350">
              <a:lnSpc>
                <a:spcPct val="150000"/>
              </a:lnSpc>
              <a:buFont typeface="+mj-lt"/>
              <a:buAutoNum type="arabicPeriod"/>
            </a:pPr>
            <a:r>
              <a:rPr lang="en-US" dirty="0" smtClean="0"/>
              <a:t>200 </a:t>
            </a:r>
            <a:r>
              <a:rPr lang="en-US" dirty="0" err="1" smtClean="0"/>
              <a:t>mL</a:t>
            </a:r>
            <a:r>
              <a:rPr lang="en-US" dirty="0" smtClean="0"/>
              <a:t> = _________ L</a:t>
            </a:r>
          </a:p>
          <a:p>
            <a:pPr>
              <a:buNone/>
            </a:pPr>
            <a:endParaRPr lang="en-US" dirty="0"/>
          </a:p>
        </p:txBody>
      </p:sp>
      <p:sp>
        <p:nvSpPr>
          <p:cNvPr id="5" name="Rectangle 4"/>
          <p:cNvSpPr/>
          <p:nvPr/>
        </p:nvSpPr>
        <p:spPr>
          <a:xfrm>
            <a:off x="2286000" y="1600200"/>
            <a:ext cx="990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209800" y="2362200"/>
            <a:ext cx="12192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098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133600" y="3733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209800" y="4495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25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Content Placeholder 2"/>
          <p:cNvSpPr>
            <a:spLocks noGrp="1"/>
          </p:cNvSpPr>
          <p:nvPr>
            <p:ph sz="half" idx="2"/>
          </p:nvPr>
        </p:nvSpPr>
        <p:spPr/>
        <p:txBody>
          <a:bodyPr/>
          <a:lstStyle/>
          <a:p>
            <a:pPr marL="514350" indent="-514350">
              <a:lnSpc>
                <a:spcPct val="150000"/>
              </a:lnSpc>
              <a:buFont typeface="+mj-lt"/>
              <a:buAutoNum type="arabicPeriod" startAt="7"/>
            </a:pPr>
            <a:r>
              <a:rPr lang="en-US" dirty="0" smtClean="0"/>
              <a:t>88 g = ________ kg</a:t>
            </a:r>
          </a:p>
          <a:p>
            <a:pPr marL="514350" indent="-514350">
              <a:lnSpc>
                <a:spcPct val="150000"/>
              </a:lnSpc>
              <a:buFont typeface="+mj-lt"/>
              <a:buAutoNum type="arabicPeriod" startAt="7"/>
            </a:pPr>
            <a:r>
              <a:rPr lang="en-US" dirty="0" smtClean="0"/>
              <a:t>7.5 cm = _______ m</a:t>
            </a:r>
          </a:p>
          <a:p>
            <a:pPr marL="514350" indent="-514350">
              <a:lnSpc>
                <a:spcPct val="150000"/>
              </a:lnSpc>
              <a:buFont typeface="+mj-lt"/>
              <a:buAutoNum type="arabicPeriod" startAt="7"/>
            </a:pPr>
            <a:r>
              <a:rPr lang="en-US" dirty="0" smtClean="0"/>
              <a:t>300 m = ________ km</a:t>
            </a:r>
          </a:p>
          <a:p>
            <a:pPr marL="514350" indent="-514350">
              <a:lnSpc>
                <a:spcPct val="150000"/>
              </a:lnSpc>
              <a:buFont typeface="+mj-lt"/>
              <a:buAutoNum type="arabicPeriod" startAt="7"/>
            </a:pPr>
            <a:r>
              <a:rPr lang="en-US" dirty="0" smtClean="0"/>
              <a:t> 10 kg = __________ g</a:t>
            </a:r>
          </a:p>
          <a:p>
            <a:pPr marL="514350" indent="-514350">
              <a:lnSpc>
                <a:spcPct val="150000"/>
              </a:lnSpc>
              <a:buFont typeface="+mj-lt"/>
              <a:buAutoNum type="arabicPeriod" startAt="7"/>
            </a:pPr>
            <a:r>
              <a:rPr lang="en-US" dirty="0" smtClean="0"/>
              <a:t> 40 mg = _________ kg</a:t>
            </a:r>
          </a:p>
          <a:p>
            <a:pPr marL="514350" indent="-514350">
              <a:lnSpc>
                <a:spcPct val="150000"/>
              </a:lnSpc>
              <a:buFont typeface="+mj-lt"/>
              <a:buAutoNum type="arabicPeriod" startAt="7"/>
            </a:pPr>
            <a:r>
              <a:rPr lang="en-US" dirty="0" smtClean="0"/>
              <a:t> 6 L = _________ </a:t>
            </a:r>
            <a:r>
              <a:rPr lang="en-US" dirty="0" err="1" smtClean="0"/>
              <a:t>mL</a:t>
            </a:r>
            <a:endParaRPr lang="en-US" dirty="0" smtClean="0"/>
          </a:p>
          <a:p>
            <a:pPr>
              <a:buNone/>
            </a:pPr>
            <a:endParaRPr lang="en-US" dirty="0"/>
          </a:p>
        </p:txBody>
      </p:sp>
      <p:sp>
        <p:nvSpPr>
          <p:cNvPr id="12" name="Rectangle 11"/>
          <p:cNvSpPr/>
          <p:nvPr/>
        </p:nvSpPr>
        <p:spPr>
          <a:xfrm>
            <a:off x="6172200" y="1600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Rectangle 12"/>
          <p:cNvSpPr/>
          <p:nvPr/>
        </p:nvSpPr>
        <p:spPr>
          <a:xfrm>
            <a:off x="6477000" y="2362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0.075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Rectangle 13"/>
          <p:cNvSpPr/>
          <p:nvPr/>
        </p:nvSpPr>
        <p:spPr>
          <a:xfrm>
            <a:off x="64770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Rectangle 14"/>
          <p:cNvSpPr/>
          <p:nvPr/>
        </p:nvSpPr>
        <p:spPr>
          <a:xfrm>
            <a:off x="6324600" y="3810000"/>
            <a:ext cx="1752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Rectangle 15"/>
          <p:cNvSpPr/>
          <p:nvPr/>
        </p:nvSpPr>
        <p:spPr>
          <a:xfrm>
            <a:off x="6400800" y="4495800"/>
            <a:ext cx="19050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0.00004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Rectangle 16"/>
          <p:cNvSpPr/>
          <p:nvPr/>
        </p:nvSpPr>
        <p:spPr>
          <a:xfrm>
            <a:off x="5867400" y="5257800"/>
            <a:ext cx="19050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Weight</a:t>
            </a:r>
            <a:endParaRPr lang="en-US" dirty="0">
              <a:solidFill>
                <a:schemeClr val="accent1">
                  <a:lumMod val="75000"/>
                </a:schemeClr>
              </a:solidFill>
            </a:endParaRPr>
          </a:p>
        </p:txBody>
      </p:sp>
      <p:sp>
        <p:nvSpPr>
          <p:cNvPr id="3" name="Content Placeholder 2"/>
          <p:cNvSpPr>
            <a:spLocks noGrp="1"/>
          </p:cNvSpPr>
          <p:nvPr>
            <p:ph idx="1"/>
          </p:nvPr>
        </p:nvSpPr>
        <p:spPr>
          <a:xfrm>
            <a:off x="533400" y="1600200"/>
            <a:ext cx="8229600" cy="4830763"/>
          </a:xfrm>
        </p:spPr>
        <p:txBody>
          <a:bodyPr>
            <a:normAutofit lnSpcReduction="10000"/>
          </a:bodyPr>
          <a:lstStyle/>
          <a:p>
            <a:r>
              <a:rPr lang="en-US" dirty="0" smtClean="0"/>
              <a:t>1 ounce (oz) = 0.028 kg or 28 g</a:t>
            </a:r>
          </a:p>
          <a:p>
            <a:r>
              <a:rPr lang="en-US" dirty="0" smtClean="0"/>
              <a:t>1 pound (lb) = 0.454 kg or 454 g</a:t>
            </a:r>
          </a:p>
          <a:p>
            <a:r>
              <a:rPr lang="en-US" dirty="0" smtClean="0"/>
              <a:t>1 kg = 2.2 lbs</a:t>
            </a:r>
          </a:p>
          <a:p>
            <a:r>
              <a:rPr lang="en-US" dirty="0" smtClean="0"/>
              <a:t>To convert lb to kg, divide the number of pounds by 2.2</a:t>
            </a:r>
          </a:p>
          <a:p>
            <a:r>
              <a:rPr lang="en-US" dirty="0" smtClean="0"/>
              <a:t>145 lb </a:t>
            </a:r>
            <a:r>
              <a:rPr lang="en-US" dirty="0" smtClean="0">
                <a:sym typeface="Symbol"/>
              </a:rPr>
              <a:t> 2.2 = 65.9 kg</a:t>
            </a:r>
          </a:p>
          <a:p>
            <a:r>
              <a:rPr lang="en-US" dirty="0" smtClean="0">
                <a:sym typeface="Symbol"/>
              </a:rPr>
              <a:t>To convert kg to lb, multiply the number of kilograms by 2.2</a:t>
            </a:r>
          </a:p>
          <a:p>
            <a:r>
              <a:rPr lang="en-US" dirty="0" smtClean="0"/>
              <a:t>25 kg x 2.2 = 55 lbs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Weight</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6 oz = ________ kg</a:t>
            </a:r>
          </a:p>
          <a:p>
            <a:pPr marL="514350" indent="-514350">
              <a:lnSpc>
                <a:spcPct val="150000"/>
              </a:lnSpc>
              <a:buFont typeface="+mj-lt"/>
              <a:buAutoNum type="arabicPeriod"/>
            </a:pPr>
            <a:r>
              <a:rPr lang="en-US" dirty="0" smtClean="0"/>
              <a:t>220 lbs = _______ kg</a:t>
            </a:r>
          </a:p>
          <a:p>
            <a:pPr marL="514350" indent="-514350">
              <a:lnSpc>
                <a:spcPct val="150000"/>
              </a:lnSpc>
              <a:buFont typeface="+mj-lt"/>
              <a:buAutoNum type="arabicPeriod"/>
            </a:pPr>
            <a:r>
              <a:rPr lang="en-US" dirty="0" smtClean="0"/>
              <a:t>1362 g = ________ lbs</a:t>
            </a:r>
          </a:p>
          <a:p>
            <a:pPr marL="514350" indent="-514350">
              <a:lnSpc>
                <a:spcPct val="150000"/>
              </a:lnSpc>
              <a:buFont typeface="+mj-lt"/>
              <a:buAutoNum type="arabicPeriod"/>
            </a:pPr>
            <a:r>
              <a:rPr lang="en-US" dirty="0" smtClean="0"/>
              <a:t>4 kg = _______ lbs</a:t>
            </a:r>
          </a:p>
          <a:p>
            <a:pPr marL="514350" indent="-514350">
              <a:lnSpc>
                <a:spcPct val="150000"/>
              </a:lnSpc>
              <a:buFont typeface="+mj-lt"/>
              <a:buAutoNum type="arabicPeriod"/>
            </a:pPr>
            <a:r>
              <a:rPr lang="en-US" dirty="0" smtClean="0"/>
              <a:t>16 oz = _______ g</a:t>
            </a:r>
          </a:p>
          <a:p>
            <a:pPr marL="514350" indent="-514350">
              <a:lnSpc>
                <a:spcPct val="150000"/>
              </a:lnSpc>
              <a:buFont typeface="+mj-lt"/>
              <a:buAutoNum type="arabicPeriod"/>
            </a:pPr>
            <a:r>
              <a:rPr lang="en-US" dirty="0" smtClean="0"/>
              <a:t>280 g = ________ oz</a:t>
            </a:r>
          </a:p>
          <a:p>
            <a:pPr marL="514350" indent="-514350">
              <a:lnSpc>
                <a:spcPct val="150000"/>
              </a:lnSpc>
              <a:buFont typeface="+mj-lt"/>
              <a:buAutoNum type="arabicPeriod"/>
            </a:pPr>
            <a:r>
              <a:rPr lang="en-US" dirty="0" smtClean="0"/>
              <a:t>O.336 kg = ________ oz</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0.168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6670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448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0480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Now You Try It – Weight</a:t>
            </a:r>
            <a:br>
              <a:rPr lang="en-US" dirty="0" smtClean="0">
                <a:solidFill>
                  <a:schemeClr val="accent1">
                    <a:lumMod val="75000"/>
                  </a:schemeClr>
                </a:solidFill>
              </a:rPr>
            </a:br>
            <a:r>
              <a:rPr lang="en-US" i="1" dirty="0" smtClean="0">
                <a:solidFill>
                  <a:schemeClr val="accent1">
                    <a:lumMod val="75000"/>
                  </a:schemeClr>
                </a:solidFill>
              </a:rPr>
              <a:t>No Notes or Calculator</a:t>
            </a:r>
            <a:endParaRPr lang="en-US" i="1"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2 oz = ________ kg</a:t>
            </a:r>
          </a:p>
          <a:p>
            <a:pPr marL="514350" indent="-514350">
              <a:lnSpc>
                <a:spcPct val="150000"/>
              </a:lnSpc>
              <a:buFont typeface="+mj-lt"/>
              <a:buAutoNum type="arabicPeriod"/>
            </a:pPr>
            <a:r>
              <a:rPr lang="en-US" dirty="0" smtClean="0"/>
              <a:t>110 lbs = _______ kg</a:t>
            </a:r>
          </a:p>
          <a:p>
            <a:pPr marL="514350" indent="-514350">
              <a:lnSpc>
                <a:spcPct val="150000"/>
              </a:lnSpc>
              <a:buFont typeface="+mj-lt"/>
              <a:buAutoNum type="arabicPeriod"/>
            </a:pPr>
            <a:r>
              <a:rPr lang="en-US" dirty="0" smtClean="0"/>
              <a:t>4540 g = ________ lbs</a:t>
            </a:r>
          </a:p>
          <a:p>
            <a:pPr marL="514350" indent="-514350">
              <a:lnSpc>
                <a:spcPct val="150000"/>
              </a:lnSpc>
              <a:buFont typeface="+mj-lt"/>
              <a:buAutoNum type="arabicPeriod"/>
            </a:pPr>
            <a:r>
              <a:rPr lang="en-US" dirty="0" smtClean="0"/>
              <a:t>2 kg = _______ lbs</a:t>
            </a:r>
          </a:p>
          <a:p>
            <a:pPr marL="514350" indent="-514350">
              <a:lnSpc>
                <a:spcPct val="150000"/>
              </a:lnSpc>
              <a:buFont typeface="+mj-lt"/>
              <a:buAutoNum type="arabicPeriod"/>
            </a:pPr>
            <a:r>
              <a:rPr lang="en-US" dirty="0" smtClean="0"/>
              <a:t>10 oz = _______ g</a:t>
            </a:r>
          </a:p>
          <a:p>
            <a:pPr marL="514350" indent="-514350">
              <a:lnSpc>
                <a:spcPct val="150000"/>
              </a:lnSpc>
              <a:buFont typeface="+mj-lt"/>
              <a:buAutoNum type="arabicPeriod"/>
            </a:pPr>
            <a:r>
              <a:rPr lang="en-US" dirty="0" smtClean="0"/>
              <a:t>140 g = ________ oz</a:t>
            </a:r>
          </a:p>
          <a:p>
            <a:pPr marL="514350" indent="-514350">
              <a:lnSpc>
                <a:spcPct val="150000"/>
              </a:lnSpc>
              <a:buFont typeface="+mj-lt"/>
              <a:buAutoNum type="arabicPeriod"/>
            </a:pPr>
            <a:r>
              <a:rPr lang="en-US" dirty="0" smtClean="0"/>
              <a:t>O.084 kg = ________ oz</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0.056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6670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1o</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280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0480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Length</a:t>
            </a:r>
            <a:endParaRPr lang="en-US" dirty="0">
              <a:solidFill>
                <a:schemeClr val="accent1">
                  <a:lumMod val="75000"/>
                </a:schemeClr>
              </a:solidFill>
            </a:endParaRPr>
          </a:p>
        </p:txBody>
      </p:sp>
      <p:sp>
        <p:nvSpPr>
          <p:cNvPr id="3" name="Content Placeholder 2"/>
          <p:cNvSpPr>
            <a:spLocks noGrp="1"/>
          </p:cNvSpPr>
          <p:nvPr>
            <p:ph idx="1"/>
          </p:nvPr>
        </p:nvSpPr>
        <p:spPr>
          <a:xfrm>
            <a:off x="533400" y="1676400"/>
            <a:ext cx="8229600" cy="4830763"/>
          </a:xfrm>
        </p:spPr>
        <p:txBody>
          <a:bodyPr>
            <a:normAutofit/>
          </a:bodyPr>
          <a:lstStyle/>
          <a:p>
            <a:r>
              <a:rPr lang="en-US" dirty="0" smtClean="0"/>
              <a:t>1 inch (in) = 0.025 meter (m) or 2.54 cm</a:t>
            </a:r>
          </a:p>
          <a:p>
            <a:r>
              <a:rPr lang="en-US" dirty="0" smtClean="0"/>
              <a:t>How many mm in 1 in!  </a:t>
            </a:r>
          </a:p>
          <a:p>
            <a:r>
              <a:rPr lang="en-US" dirty="0" smtClean="0"/>
              <a:t>1 foot (ft) = 0.31 meter (m) or 30.48 cm</a:t>
            </a:r>
          </a:p>
          <a:p>
            <a:r>
              <a:rPr lang="en-US" dirty="0" smtClean="0"/>
              <a:t>How many inches in a foot?</a:t>
            </a:r>
          </a:p>
          <a:p>
            <a:r>
              <a:rPr lang="en-US" dirty="0" smtClean="0"/>
              <a:t>How many feet in a yard?</a:t>
            </a:r>
          </a:p>
          <a:p>
            <a:r>
              <a:rPr lang="en-US" dirty="0" smtClean="0"/>
              <a:t>How many meters in a yard?</a:t>
            </a:r>
          </a:p>
          <a:p>
            <a:r>
              <a:rPr lang="en-US" dirty="0" smtClean="0"/>
              <a:t>So…which is longer, a meter stick or a yard stick?  </a:t>
            </a:r>
          </a:p>
        </p:txBody>
      </p:sp>
      <p:sp>
        <p:nvSpPr>
          <p:cNvPr id="4" name="Rectangle 3"/>
          <p:cNvSpPr/>
          <p:nvPr/>
        </p:nvSpPr>
        <p:spPr>
          <a:xfrm>
            <a:off x="46482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791200" y="4572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0.93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Length</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6 in = ________ m</a:t>
            </a:r>
          </a:p>
          <a:p>
            <a:pPr marL="514350" indent="-514350">
              <a:lnSpc>
                <a:spcPct val="150000"/>
              </a:lnSpc>
              <a:buFont typeface="+mj-lt"/>
              <a:buAutoNum type="arabicPeriod"/>
            </a:pPr>
            <a:r>
              <a:rPr lang="en-US" dirty="0" smtClean="0"/>
              <a:t>27.94 cm = _______ in</a:t>
            </a:r>
          </a:p>
          <a:p>
            <a:pPr marL="514350" indent="-514350">
              <a:lnSpc>
                <a:spcPct val="150000"/>
              </a:lnSpc>
              <a:buFont typeface="+mj-lt"/>
              <a:buAutoNum type="arabicPeriod"/>
            </a:pPr>
            <a:r>
              <a:rPr lang="en-US" dirty="0" smtClean="0"/>
              <a:t>25 m = ________ in</a:t>
            </a:r>
          </a:p>
          <a:p>
            <a:pPr marL="514350" indent="-514350">
              <a:lnSpc>
                <a:spcPct val="150000"/>
              </a:lnSpc>
              <a:buFont typeface="+mj-lt"/>
              <a:buAutoNum type="arabicPeriod"/>
            </a:pPr>
            <a:r>
              <a:rPr lang="en-US" dirty="0" smtClean="0"/>
              <a:t>400 ft = _______ m</a:t>
            </a:r>
          </a:p>
          <a:p>
            <a:pPr marL="514350" indent="-514350">
              <a:lnSpc>
                <a:spcPct val="150000"/>
              </a:lnSpc>
              <a:buFont typeface="+mj-lt"/>
              <a:buAutoNum type="arabicPeriod"/>
            </a:pPr>
            <a:r>
              <a:rPr lang="en-US" dirty="0" smtClean="0"/>
              <a:t>15.24 cm = ______ ft</a:t>
            </a:r>
          </a:p>
          <a:p>
            <a:pPr marL="514350" indent="-514350">
              <a:lnSpc>
                <a:spcPct val="150000"/>
              </a:lnSpc>
              <a:buFont typeface="+mj-lt"/>
              <a:buAutoNum type="arabicPeriod"/>
            </a:pPr>
            <a:r>
              <a:rPr lang="en-US" dirty="0" smtClean="0"/>
              <a:t>6 ft 2 in = ________ cm</a:t>
            </a:r>
          </a:p>
          <a:p>
            <a:pPr marL="514350" indent="-514350">
              <a:lnSpc>
                <a:spcPct val="150000"/>
              </a:lnSpc>
              <a:buFont typeface="+mj-lt"/>
              <a:buAutoNum type="arabicPeriod"/>
            </a:pPr>
            <a:r>
              <a:rPr lang="en-US" dirty="0" smtClean="0"/>
              <a:t>50 m = ________ yards</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3048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4384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4384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8194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8194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53.76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Did You Have Any Trouble?</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How do you convert centimeters to inches?</a:t>
            </a:r>
          </a:p>
          <a:p>
            <a:r>
              <a:rPr lang="en-US" dirty="0" smtClean="0"/>
              <a:t>To convert cm to inches, divide the number of centimeters by 2.54.</a:t>
            </a:r>
          </a:p>
          <a:p>
            <a:r>
              <a:rPr lang="en-US" dirty="0" smtClean="0"/>
              <a:t>How do you convert centimeters to feet?</a:t>
            </a:r>
          </a:p>
          <a:p>
            <a:r>
              <a:rPr lang="en-US" dirty="0" smtClean="0"/>
              <a:t>To convert cm to feet, divide the number of cm by 30.48.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Sometimes You Combine Formulas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To convert meters to inches, move the decimal first and then use the cm    in formula.</a:t>
            </a:r>
          </a:p>
          <a:p>
            <a:r>
              <a:rPr lang="en-US" dirty="0" smtClean="0"/>
              <a:t>14 m = _________ in</a:t>
            </a:r>
          </a:p>
          <a:p>
            <a:r>
              <a:rPr lang="en-US" dirty="0" smtClean="0"/>
              <a:t>14 m = 1400 cm</a:t>
            </a:r>
          </a:p>
          <a:p>
            <a:r>
              <a:rPr lang="en-US" dirty="0" smtClean="0"/>
              <a:t>1400 </a:t>
            </a:r>
            <a:r>
              <a:rPr lang="en-US" dirty="0" smtClean="0">
                <a:sym typeface="Symbol"/>
              </a:rPr>
              <a:t> 2.54 = 551 in</a:t>
            </a:r>
            <a:endParaRPr lang="en-US" dirty="0" smtClean="0"/>
          </a:p>
          <a:p>
            <a:endParaRPr lang="en-US" dirty="0"/>
          </a:p>
        </p:txBody>
      </p:sp>
      <p:sp>
        <p:nvSpPr>
          <p:cNvPr id="4" name="Right Arrow 3"/>
          <p:cNvSpPr/>
          <p:nvPr/>
        </p:nvSpPr>
        <p:spPr>
          <a:xfrm>
            <a:off x="5029200" y="2362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Testing Tip</a:t>
            </a:r>
            <a:endParaRPr lang="en-US" dirty="0">
              <a:solidFill>
                <a:schemeClr val="accent2"/>
              </a:solidFill>
            </a:endParaRPr>
          </a:p>
        </p:txBody>
      </p:sp>
      <p:sp>
        <p:nvSpPr>
          <p:cNvPr id="3" name="Content Placeholder 2"/>
          <p:cNvSpPr>
            <a:spLocks noGrp="1"/>
          </p:cNvSpPr>
          <p:nvPr>
            <p:ph idx="1"/>
          </p:nvPr>
        </p:nvSpPr>
        <p:spPr/>
        <p:txBody>
          <a:bodyPr>
            <a:normAutofit fontScale="92500"/>
          </a:bodyPr>
          <a:lstStyle/>
          <a:p>
            <a:r>
              <a:rPr lang="en-US" dirty="0" smtClean="0"/>
              <a:t>When taking a written medical math test, write down the conversions you know before you start the test.</a:t>
            </a:r>
          </a:p>
          <a:p>
            <a:r>
              <a:rPr lang="en-US" dirty="0" smtClean="0"/>
              <a:t>We like to write the conversions we know on the bottom of the page. They become our personal conversion table.</a:t>
            </a:r>
          </a:p>
          <a:p>
            <a:r>
              <a:rPr lang="en-US" dirty="0" smtClean="0"/>
              <a:t>Rounding – usually to the nearest 100</a:t>
            </a:r>
            <a:r>
              <a:rPr lang="en-US" baseline="30000" dirty="0" smtClean="0"/>
              <a:t>th</a:t>
            </a:r>
            <a:r>
              <a:rPr lang="en-US" dirty="0" smtClean="0"/>
              <a:t> – but be flexible.  When it’s </a:t>
            </a:r>
            <a:r>
              <a:rPr lang="en-US" u="sng" dirty="0" smtClean="0"/>
              <a:t>REALLY</a:t>
            </a:r>
            <a:r>
              <a:rPr lang="en-US" dirty="0" smtClean="0"/>
              <a:t> close, round again.  </a:t>
            </a:r>
          </a:p>
          <a:p>
            <a:r>
              <a:rPr lang="en-US" dirty="0" smtClean="0"/>
              <a:t>5.99998 would round to 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Health Care Applications</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5943600" cy="4525963"/>
          </a:xfrm>
        </p:spPr>
        <p:txBody>
          <a:bodyPr/>
          <a:lstStyle/>
          <a:p>
            <a:r>
              <a:rPr lang="en-US" dirty="0" smtClean="0"/>
              <a:t>Why do we use the metric system in health care?</a:t>
            </a:r>
          </a:p>
          <a:p>
            <a:pPr lvl="1"/>
            <a:r>
              <a:rPr lang="en-US" dirty="0" smtClean="0"/>
              <a:t>To align with the rest of the world</a:t>
            </a:r>
          </a:p>
          <a:p>
            <a:pPr lvl="1"/>
            <a:r>
              <a:rPr lang="en-US" dirty="0" smtClean="0"/>
              <a:t>To assure accurate and consistent communication in a healthcare setting</a:t>
            </a:r>
          </a:p>
          <a:p>
            <a:pPr lvl="1"/>
            <a:r>
              <a:rPr lang="en-US" dirty="0" smtClean="0"/>
              <a:t>Because it is based on 10s, you can do some calculations in your head!</a:t>
            </a:r>
            <a:endParaRPr lang="en-US" dirty="0"/>
          </a:p>
        </p:txBody>
      </p:sp>
      <p:pic>
        <p:nvPicPr>
          <p:cNvPr id="1026" name="Picture 2" descr="http://www.pocketnurse.com/bigphotos/8928.jpg"/>
          <p:cNvPicPr>
            <a:picLocks noChangeAspect="1" noChangeArrowheads="1"/>
          </p:cNvPicPr>
          <p:nvPr/>
        </p:nvPicPr>
        <p:blipFill>
          <a:blip r:embed="rId3" cstate="print"/>
          <a:srcRect l="5567" t="17551" r="8151" b="21024"/>
          <a:stretch>
            <a:fillRect/>
          </a:stretch>
        </p:blipFill>
        <p:spPr bwMode="auto">
          <a:xfrm rot="4556094">
            <a:off x="5842655" y="2778117"/>
            <a:ext cx="3022529" cy="1365013"/>
          </a:xfrm>
          <a:prstGeom prst="rect">
            <a:avLst/>
          </a:prstGeom>
          <a:noFill/>
        </p:spPr>
      </p:pic>
      <p:sp>
        <p:nvSpPr>
          <p:cNvPr id="5" name="TextBox 4"/>
          <p:cNvSpPr txBox="1"/>
          <p:nvPr/>
        </p:nvSpPr>
        <p:spPr>
          <a:xfrm>
            <a:off x="7162800" y="4800600"/>
            <a:ext cx="1447800" cy="369332"/>
          </a:xfrm>
          <a:prstGeom prst="rect">
            <a:avLst/>
          </a:prstGeom>
          <a:noFill/>
        </p:spPr>
        <p:txBody>
          <a:bodyPr wrap="square" rtlCol="0">
            <a:spAutoFit/>
          </a:bodyPr>
          <a:lstStyle/>
          <a:p>
            <a:r>
              <a:rPr lang="en-US" sz="900" dirty="0" smtClean="0"/>
              <a:t>Image from </a:t>
            </a:r>
            <a:r>
              <a:rPr lang="en-US" sz="900" dirty="0" smtClean="0">
                <a:solidFill>
                  <a:srgbClr val="002060"/>
                </a:solidFill>
              </a:rPr>
              <a:t>www.pocketnurse.com</a:t>
            </a: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Now You Try It – Length</a:t>
            </a:r>
            <a:br>
              <a:rPr lang="en-US" dirty="0" smtClean="0">
                <a:solidFill>
                  <a:schemeClr val="accent1">
                    <a:lumMod val="75000"/>
                  </a:schemeClr>
                </a:solidFill>
              </a:rPr>
            </a:br>
            <a:r>
              <a:rPr lang="en-US" i="1" dirty="0" smtClean="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12 in = ________ m</a:t>
            </a:r>
          </a:p>
          <a:p>
            <a:pPr marL="514350" indent="-514350">
              <a:lnSpc>
                <a:spcPct val="150000"/>
              </a:lnSpc>
              <a:buFont typeface="+mj-lt"/>
              <a:buAutoNum type="arabicPeriod"/>
            </a:pPr>
            <a:r>
              <a:rPr lang="en-US" dirty="0" smtClean="0"/>
              <a:t>6.35 cm = _______ in</a:t>
            </a:r>
          </a:p>
          <a:p>
            <a:pPr marL="514350" indent="-514350">
              <a:lnSpc>
                <a:spcPct val="150000"/>
              </a:lnSpc>
              <a:buFont typeface="+mj-lt"/>
              <a:buAutoNum type="arabicPeriod"/>
            </a:pPr>
            <a:r>
              <a:rPr lang="en-US" dirty="0" smtClean="0"/>
              <a:t>5 m = ________ in</a:t>
            </a:r>
          </a:p>
          <a:p>
            <a:pPr marL="514350" indent="-514350">
              <a:lnSpc>
                <a:spcPct val="150000"/>
              </a:lnSpc>
              <a:buFont typeface="+mj-lt"/>
              <a:buAutoNum type="arabicPeriod"/>
            </a:pPr>
            <a:r>
              <a:rPr lang="en-US" dirty="0" smtClean="0"/>
              <a:t>200 ft = _______ m</a:t>
            </a:r>
          </a:p>
          <a:p>
            <a:pPr marL="514350" indent="-514350">
              <a:lnSpc>
                <a:spcPct val="150000"/>
              </a:lnSpc>
              <a:buFont typeface="+mj-lt"/>
              <a:buAutoNum type="arabicPeriod"/>
            </a:pPr>
            <a:r>
              <a:rPr lang="en-US" dirty="0" smtClean="0"/>
              <a:t>60.96 cm = ______ ft</a:t>
            </a:r>
          </a:p>
          <a:p>
            <a:pPr marL="514350" indent="-514350">
              <a:lnSpc>
                <a:spcPct val="150000"/>
              </a:lnSpc>
              <a:buFont typeface="+mj-lt"/>
              <a:buAutoNum type="arabicPeriod"/>
            </a:pPr>
            <a:r>
              <a:rPr lang="en-US" dirty="0" smtClean="0"/>
              <a:t>3 ft 2 in = ________ cm</a:t>
            </a:r>
          </a:p>
          <a:p>
            <a:pPr marL="514350" indent="-514350">
              <a:lnSpc>
                <a:spcPct val="150000"/>
              </a:lnSpc>
              <a:buFont typeface="+mj-lt"/>
              <a:buAutoNum type="arabicPeriod"/>
            </a:pPr>
            <a:r>
              <a:rPr lang="en-US" dirty="0" smtClean="0"/>
              <a:t>10 m = ________ yards</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8956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2860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4384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8956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8194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96.5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 ¾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Volume</a:t>
            </a:r>
            <a:endParaRPr lang="en-US" dirty="0">
              <a:solidFill>
                <a:schemeClr val="accent1">
                  <a:lumMod val="75000"/>
                </a:schemeClr>
              </a:solidFill>
            </a:endParaRPr>
          </a:p>
        </p:txBody>
      </p:sp>
      <p:sp>
        <p:nvSpPr>
          <p:cNvPr id="3" name="Content Placeholder 2"/>
          <p:cNvSpPr>
            <a:spLocks noGrp="1"/>
          </p:cNvSpPr>
          <p:nvPr>
            <p:ph idx="1"/>
          </p:nvPr>
        </p:nvSpPr>
        <p:spPr>
          <a:xfrm>
            <a:off x="533400" y="1676400"/>
            <a:ext cx="8229600" cy="4830763"/>
          </a:xfrm>
        </p:spPr>
        <p:txBody>
          <a:bodyPr>
            <a:normAutofit/>
          </a:bodyPr>
          <a:lstStyle/>
          <a:p>
            <a:r>
              <a:rPr lang="en-US" dirty="0" smtClean="0"/>
              <a:t>1 milliliter (</a:t>
            </a:r>
            <a:r>
              <a:rPr lang="en-US" dirty="0" err="1" smtClean="0"/>
              <a:t>mL</a:t>
            </a:r>
            <a:r>
              <a:rPr lang="en-US" dirty="0" smtClean="0"/>
              <a:t>) = 1 cubic centimeter (cc) </a:t>
            </a:r>
          </a:p>
          <a:p>
            <a:r>
              <a:rPr lang="en-US" dirty="0" smtClean="0"/>
              <a:t>1 teaspoon (tsp) = 5 milliliters (</a:t>
            </a:r>
            <a:r>
              <a:rPr lang="en-US" dirty="0" err="1" smtClean="0"/>
              <a:t>mL</a:t>
            </a:r>
            <a:r>
              <a:rPr lang="en-US" dirty="0" smtClean="0"/>
              <a:t>)</a:t>
            </a:r>
          </a:p>
          <a:p>
            <a:r>
              <a:rPr lang="en-US" dirty="0" smtClean="0"/>
              <a:t>1 tablespoon (tbsp) = 15 milliliters (</a:t>
            </a:r>
            <a:r>
              <a:rPr lang="en-US" dirty="0" err="1" smtClean="0"/>
              <a:t>mL</a:t>
            </a:r>
            <a:r>
              <a:rPr lang="en-US" dirty="0" smtClean="0"/>
              <a:t>)</a:t>
            </a:r>
          </a:p>
          <a:p>
            <a:r>
              <a:rPr lang="en-US" dirty="0" smtClean="0"/>
              <a:t>1 ounce (oz) = 30 milliliters (</a:t>
            </a:r>
            <a:r>
              <a:rPr lang="en-US" dirty="0" err="1" smtClean="0"/>
              <a:t>mL</a:t>
            </a:r>
            <a:r>
              <a:rPr lang="en-US" dirty="0" smtClean="0"/>
              <a:t>)</a:t>
            </a:r>
          </a:p>
          <a:p>
            <a:r>
              <a:rPr lang="en-US" dirty="0" smtClean="0"/>
              <a:t>1 cup = 8 oz = 240 </a:t>
            </a:r>
            <a:r>
              <a:rPr lang="en-US" dirty="0" err="1" smtClean="0"/>
              <a:t>mL</a:t>
            </a:r>
            <a:endParaRPr lang="en-US" dirty="0" smtClean="0"/>
          </a:p>
          <a:p>
            <a:r>
              <a:rPr lang="en-US" dirty="0" smtClean="0"/>
              <a:t>1 pint (pt) = 16 oz = 500 </a:t>
            </a:r>
            <a:r>
              <a:rPr lang="en-US" dirty="0" err="1" smtClean="0"/>
              <a:t>mL</a:t>
            </a:r>
            <a:endParaRPr lang="en-US" dirty="0" smtClean="0"/>
          </a:p>
          <a:p>
            <a:r>
              <a:rPr lang="en-US" dirty="0" smtClean="0"/>
              <a:t>1 quart (qt) = 32 oz = 1000 </a:t>
            </a:r>
            <a:r>
              <a:rPr lang="en-US" dirty="0" err="1" smtClean="0"/>
              <a:t>mL</a:t>
            </a:r>
            <a:r>
              <a:rPr lang="en-US" dirty="0" smtClean="0"/>
              <a:t> = 1 Liter (L)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Isn’t That Funny Math?</a:t>
            </a:r>
            <a:endParaRPr lang="en-US" dirty="0">
              <a:solidFill>
                <a:schemeClr val="accent2">
                  <a:lumMod val="75000"/>
                </a:schemeClr>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If 1 cup = 240 </a:t>
            </a:r>
            <a:r>
              <a:rPr lang="en-US" dirty="0" err="1" smtClean="0"/>
              <a:t>mL</a:t>
            </a:r>
            <a:r>
              <a:rPr lang="en-US" dirty="0" smtClean="0"/>
              <a:t>, and 2 cups equal one pint…</a:t>
            </a:r>
          </a:p>
          <a:p>
            <a:r>
              <a:rPr lang="en-US" dirty="0" smtClean="0"/>
              <a:t>Shouldn’t 1 pint = 480 </a:t>
            </a:r>
            <a:r>
              <a:rPr lang="en-US" dirty="0" err="1" smtClean="0"/>
              <a:t>mL</a:t>
            </a:r>
            <a:r>
              <a:rPr lang="en-US" dirty="0" smtClean="0"/>
              <a:t> instead of 500 </a:t>
            </a:r>
            <a:r>
              <a:rPr lang="en-US" dirty="0" err="1" smtClean="0"/>
              <a:t>mL</a:t>
            </a:r>
            <a:r>
              <a:rPr lang="en-US" dirty="0" smtClean="0"/>
              <a:t>?</a:t>
            </a:r>
          </a:p>
          <a:p>
            <a:r>
              <a:rPr lang="en-US" dirty="0" smtClean="0"/>
              <a:t>Why the funny math?  </a:t>
            </a:r>
          </a:p>
          <a:p>
            <a:r>
              <a:rPr lang="en-US" dirty="0" smtClean="0"/>
              <a:t>The conversions aren’t perfect, but the medical community accepts the conversions we gave you on the previous slide.</a:t>
            </a:r>
          </a:p>
          <a:p>
            <a:r>
              <a:rPr lang="en-US" dirty="0" smtClean="0"/>
              <a:t>Now THIS is funny math!</a:t>
            </a:r>
            <a:endParaRPr lang="en-US" dirty="0"/>
          </a:p>
        </p:txBody>
      </p:sp>
      <p:sp>
        <p:nvSpPr>
          <p:cNvPr id="4" name="TextBox 3"/>
          <p:cNvSpPr txBox="1"/>
          <p:nvPr/>
        </p:nvSpPr>
        <p:spPr>
          <a:xfrm>
            <a:off x="990600" y="5410200"/>
            <a:ext cx="7086600" cy="1077218"/>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smtClean="0">
                <a:latin typeface="Comic Sans MS" pitchFamily="66" charset="0"/>
              </a:rPr>
              <a:t>3 out of 2 people </a:t>
            </a:r>
          </a:p>
          <a:p>
            <a:pPr algn="ctr"/>
            <a:r>
              <a:rPr lang="en-US" sz="3200" dirty="0" smtClean="0">
                <a:latin typeface="Comic Sans MS" pitchFamily="66" charset="0"/>
              </a:rPr>
              <a:t>have trouble with fractions.</a:t>
            </a:r>
            <a:endParaRPr lang="en-US" sz="32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Volume</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4 </a:t>
            </a:r>
            <a:r>
              <a:rPr lang="en-US" dirty="0" err="1" smtClean="0"/>
              <a:t>mL</a:t>
            </a:r>
            <a:r>
              <a:rPr lang="en-US" dirty="0" smtClean="0"/>
              <a:t> = ________ cc</a:t>
            </a:r>
          </a:p>
          <a:p>
            <a:pPr marL="514350" indent="-514350">
              <a:lnSpc>
                <a:spcPct val="150000"/>
              </a:lnSpc>
              <a:buFont typeface="+mj-lt"/>
              <a:buAutoNum type="arabicPeriod"/>
            </a:pPr>
            <a:r>
              <a:rPr lang="en-US" dirty="0" smtClean="0"/>
              <a:t>20 tsp = _______ </a:t>
            </a:r>
            <a:r>
              <a:rPr lang="en-US" dirty="0" err="1" smtClean="0"/>
              <a:t>mL</a:t>
            </a:r>
            <a:endParaRPr lang="en-US" dirty="0" smtClean="0"/>
          </a:p>
          <a:p>
            <a:pPr marL="514350" indent="-514350">
              <a:lnSpc>
                <a:spcPct val="150000"/>
              </a:lnSpc>
              <a:buFont typeface="+mj-lt"/>
              <a:buAutoNum type="arabicPeriod"/>
            </a:pPr>
            <a:r>
              <a:rPr lang="en-US" dirty="0" smtClean="0"/>
              <a:t>20 </a:t>
            </a:r>
            <a:r>
              <a:rPr lang="en-US" dirty="0" err="1" smtClean="0"/>
              <a:t>mL</a:t>
            </a:r>
            <a:r>
              <a:rPr lang="en-US" dirty="0" smtClean="0"/>
              <a:t> = _______ tsp</a:t>
            </a:r>
          </a:p>
          <a:p>
            <a:pPr marL="514350" indent="-514350">
              <a:lnSpc>
                <a:spcPct val="150000"/>
              </a:lnSpc>
              <a:buFont typeface="+mj-lt"/>
              <a:buAutoNum type="arabicPeriod"/>
            </a:pPr>
            <a:r>
              <a:rPr lang="en-US" dirty="0" smtClean="0"/>
              <a:t>4 oz = _______ </a:t>
            </a:r>
            <a:r>
              <a:rPr lang="en-US" dirty="0" err="1" smtClean="0"/>
              <a:t>mL</a:t>
            </a:r>
            <a:endParaRPr lang="en-US" dirty="0" smtClean="0"/>
          </a:p>
          <a:p>
            <a:pPr marL="514350" indent="-514350">
              <a:lnSpc>
                <a:spcPct val="150000"/>
              </a:lnSpc>
              <a:buFont typeface="+mj-lt"/>
              <a:buAutoNum type="arabicPeriod"/>
            </a:pPr>
            <a:r>
              <a:rPr lang="en-US" dirty="0" smtClean="0"/>
              <a:t>750 </a:t>
            </a:r>
            <a:r>
              <a:rPr lang="en-US" dirty="0" err="1" smtClean="0"/>
              <a:t>mL</a:t>
            </a:r>
            <a:r>
              <a:rPr lang="en-US" dirty="0" smtClean="0"/>
              <a:t> = _____ cups</a:t>
            </a:r>
          </a:p>
          <a:p>
            <a:pPr marL="514350" indent="-514350">
              <a:lnSpc>
                <a:spcPct val="150000"/>
              </a:lnSpc>
              <a:buFont typeface="+mj-lt"/>
              <a:buAutoNum type="arabicPeriod"/>
            </a:pPr>
            <a:r>
              <a:rPr lang="en-US" dirty="0" smtClean="0"/>
              <a:t>64 oz = ________ pts</a:t>
            </a:r>
          </a:p>
          <a:p>
            <a:pPr marL="514350" indent="-514350">
              <a:lnSpc>
                <a:spcPct val="150000"/>
              </a:lnSpc>
              <a:buFont typeface="+mj-lt"/>
              <a:buAutoNum type="arabicPeriod"/>
            </a:pPr>
            <a:r>
              <a:rPr lang="en-US" dirty="0" smtClean="0"/>
              <a:t>9 </a:t>
            </a:r>
            <a:r>
              <a:rPr lang="en-US" dirty="0" err="1" smtClean="0"/>
              <a:t>qts</a:t>
            </a:r>
            <a:r>
              <a:rPr lang="en-US" dirty="0" smtClean="0"/>
              <a:t> = ________ L</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146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5146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908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Now You Try It – Volume</a:t>
            </a:r>
            <a:br>
              <a:rPr lang="en-US" dirty="0" smtClean="0">
                <a:solidFill>
                  <a:schemeClr val="accent1">
                    <a:lumMod val="75000"/>
                  </a:schemeClr>
                </a:solidFill>
              </a:rPr>
            </a:br>
            <a:r>
              <a:rPr lang="en-US" i="1" dirty="0" smtClean="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16 </a:t>
            </a:r>
            <a:r>
              <a:rPr lang="en-US" dirty="0" err="1" smtClean="0"/>
              <a:t>mL</a:t>
            </a:r>
            <a:r>
              <a:rPr lang="en-US" dirty="0" smtClean="0"/>
              <a:t> = _______ cc</a:t>
            </a:r>
          </a:p>
          <a:p>
            <a:pPr marL="514350" indent="-514350">
              <a:lnSpc>
                <a:spcPct val="150000"/>
              </a:lnSpc>
              <a:buFont typeface="+mj-lt"/>
              <a:buAutoNum type="arabicPeriod"/>
            </a:pPr>
            <a:r>
              <a:rPr lang="en-US" dirty="0" smtClean="0"/>
              <a:t>10 tsp = _______ </a:t>
            </a:r>
            <a:r>
              <a:rPr lang="en-US" dirty="0" err="1" smtClean="0"/>
              <a:t>mL</a:t>
            </a:r>
            <a:endParaRPr lang="en-US" dirty="0" smtClean="0"/>
          </a:p>
          <a:p>
            <a:pPr marL="514350" indent="-514350">
              <a:lnSpc>
                <a:spcPct val="150000"/>
              </a:lnSpc>
              <a:buFont typeface="+mj-lt"/>
              <a:buAutoNum type="arabicPeriod"/>
            </a:pPr>
            <a:r>
              <a:rPr lang="en-US" dirty="0" smtClean="0"/>
              <a:t>40 </a:t>
            </a:r>
            <a:r>
              <a:rPr lang="en-US" dirty="0" err="1" smtClean="0"/>
              <a:t>mL</a:t>
            </a:r>
            <a:r>
              <a:rPr lang="en-US" dirty="0" smtClean="0"/>
              <a:t> = _______ tsp</a:t>
            </a:r>
          </a:p>
          <a:p>
            <a:pPr marL="514350" indent="-514350">
              <a:lnSpc>
                <a:spcPct val="150000"/>
              </a:lnSpc>
              <a:buFont typeface="+mj-lt"/>
              <a:buAutoNum type="arabicPeriod"/>
            </a:pPr>
            <a:r>
              <a:rPr lang="en-US" dirty="0" smtClean="0"/>
              <a:t>3 oz = _______ </a:t>
            </a:r>
            <a:r>
              <a:rPr lang="en-US" dirty="0" err="1" smtClean="0"/>
              <a:t>mL</a:t>
            </a:r>
            <a:endParaRPr lang="en-US" dirty="0" smtClean="0"/>
          </a:p>
          <a:p>
            <a:pPr marL="514350" indent="-514350">
              <a:lnSpc>
                <a:spcPct val="150000"/>
              </a:lnSpc>
              <a:buFont typeface="+mj-lt"/>
              <a:buAutoNum type="arabicPeriod"/>
            </a:pPr>
            <a:r>
              <a:rPr lang="en-US" dirty="0" smtClean="0"/>
              <a:t>120 </a:t>
            </a:r>
            <a:r>
              <a:rPr lang="en-US" dirty="0" err="1" smtClean="0"/>
              <a:t>mL</a:t>
            </a:r>
            <a:r>
              <a:rPr lang="en-US" dirty="0" smtClean="0"/>
              <a:t> = _____ cup</a:t>
            </a:r>
          </a:p>
          <a:p>
            <a:pPr marL="514350" indent="-514350">
              <a:lnSpc>
                <a:spcPct val="150000"/>
              </a:lnSpc>
              <a:buFont typeface="+mj-lt"/>
              <a:buAutoNum type="arabicPeriod"/>
            </a:pPr>
            <a:r>
              <a:rPr lang="en-US" dirty="0" smtClean="0"/>
              <a:t>32 oz = ________ pts</a:t>
            </a:r>
          </a:p>
          <a:p>
            <a:pPr marL="514350" indent="-514350">
              <a:lnSpc>
                <a:spcPct val="150000"/>
              </a:lnSpc>
              <a:buFont typeface="+mj-lt"/>
              <a:buAutoNum type="arabicPeriod"/>
            </a:pPr>
            <a:r>
              <a:rPr lang="en-US" dirty="0" smtClean="0"/>
              <a:t>12 </a:t>
            </a:r>
            <a:r>
              <a:rPr lang="en-US" dirty="0" err="1" smtClean="0"/>
              <a:t>qts</a:t>
            </a:r>
            <a:r>
              <a:rPr lang="en-US" dirty="0" smtClean="0"/>
              <a:t> = ________ L</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146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514600" y="4191000"/>
            <a:ext cx="1371600" cy="707886"/>
          </a:xfrm>
          <a:prstGeom prst="rect">
            <a:avLst/>
          </a:prstGeom>
          <a:noFill/>
        </p:spPr>
        <p:txBody>
          <a:bodyPr wrap="square" lIns="91440" tIns="45720" rIns="91440" bIns="45720">
            <a:spAutoFit/>
          </a:bodyPr>
          <a:lstStyle/>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908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Temperature</a:t>
            </a:r>
            <a:endParaRPr lang="en-US" dirty="0">
              <a:solidFill>
                <a:schemeClr val="accent1">
                  <a:lumMod val="75000"/>
                </a:schemeClr>
              </a:solidFill>
            </a:endParaRPr>
          </a:p>
        </p:txBody>
      </p:sp>
      <p:sp>
        <p:nvSpPr>
          <p:cNvPr id="3" name="Content Placeholder 2"/>
          <p:cNvSpPr>
            <a:spLocks noGrp="1"/>
          </p:cNvSpPr>
          <p:nvPr>
            <p:ph idx="1"/>
          </p:nvPr>
        </p:nvSpPr>
        <p:spPr>
          <a:xfrm>
            <a:off x="533400" y="1676400"/>
            <a:ext cx="8229600" cy="4830763"/>
          </a:xfrm>
        </p:spPr>
        <p:txBody>
          <a:bodyPr>
            <a:normAutofit/>
          </a:bodyPr>
          <a:lstStyle/>
          <a:p>
            <a:r>
              <a:rPr lang="en-US" dirty="0" smtClean="0"/>
              <a:t>Fahrenheit (F) to Celsius (C) = </a:t>
            </a:r>
            <a:r>
              <a:rPr lang="en-US" baseline="30000" dirty="0" smtClean="0"/>
              <a:t>0</a:t>
            </a:r>
            <a:r>
              <a:rPr lang="en-US" dirty="0" smtClean="0"/>
              <a:t>F- 32 x 0.5556</a:t>
            </a:r>
          </a:p>
          <a:p>
            <a:r>
              <a:rPr lang="en-US" dirty="0" smtClean="0"/>
              <a:t>Celsius (C) to Fahrenheit (F) = </a:t>
            </a:r>
            <a:r>
              <a:rPr lang="en-US" baseline="30000" dirty="0" smtClean="0"/>
              <a:t>0</a:t>
            </a:r>
            <a:r>
              <a:rPr lang="en-US" dirty="0" smtClean="0"/>
              <a:t>C x 1.8 + 32</a:t>
            </a:r>
          </a:p>
          <a:p>
            <a:r>
              <a:rPr lang="en-US" dirty="0" smtClean="0"/>
              <a:t>If you memorize those two formulas, temperature conversion is fairly easy.</a:t>
            </a:r>
          </a:p>
          <a:p>
            <a:r>
              <a:rPr lang="en-US" dirty="0" smtClean="0"/>
              <a:t>Get out your calculators!</a:t>
            </a:r>
          </a:p>
          <a:p>
            <a:endParaRPr lang="en-US" dirty="0" smtClean="0"/>
          </a:p>
          <a:p>
            <a:pPr>
              <a:buNone/>
            </a:pPr>
            <a:endParaRPr lang="en-US" dirty="0" smtClean="0"/>
          </a:p>
        </p:txBody>
      </p:sp>
      <p:pic>
        <p:nvPicPr>
          <p:cNvPr id="66562" name="Picture 2" descr="http://www.pocketnurse.com/bigphotos/9027.jpg"/>
          <p:cNvPicPr>
            <a:picLocks noChangeAspect="1" noChangeArrowheads="1"/>
          </p:cNvPicPr>
          <p:nvPr/>
        </p:nvPicPr>
        <p:blipFill>
          <a:blip r:embed="rId3" cstate="print"/>
          <a:srcRect l="17172" t="8602" r="16530" b="8244"/>
          <a:stretch>
            <a:fillRect/>
          </a:stretch>
        </p:blipFill>
        <p:spPr bwMode="auto">
          <a:xfrm>
            <a:off x="5638800" y="4114800"/>
            <a:ext cx="1371600" cy="2209800"/>
          </a:xfrm>
          <a:prstGeom prst="rect">
            <a:avLst/>
          </a:prstGeom>
          <a:noFill/>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Temperature</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lnSpcReduction="10000"/>
          </a:bodyPr>
          <a:lstStyle/>
          <a:p>
            <a:pPr marL="514350" indent="-514350">
              <a:lnSpc>
                <a:spcPct val="150000"/>
              </a:lnSpc>
              <a:buFont typeface="+mj-lt"/>
              <a:buAutoNum type="arabicPeriod"/>
            </a:pPr>
            <a:r>
              <a:rPr lang="en-US" dirty="0" smtClean="0"/>
              <a:t>260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32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102.6</a:t>
            </a:r>
            <a:r>
              <a:rPr lang="en-US" baseline="30000" dirty="0" smtClean="0"/>
              <a:t> 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8 </a:t>
            </a:r>
            <a:r>
              <a:rPr lang="en-US" baseline="30000" dirty="0" smtClean="0"/>
              <a:t>0</a:t>
            </a:r>
            <a:r>
              <a:rPr lang="en-US" dirty="0" smtClean="0"/>
              <a:t>C = _______ </a:t>
            </a:r>
            <a:r>
              <a:rPr lang="en-US" baseline="30000" dirty="0" smtClean="0"/>
              <a:t>0</a:t>
            </a:r>
            <a:r>
              <a:rPr lang="en-US" dirty="0" smtClean="0"/>
              <a:t>F</a:t>
            </a:r>
          </a:p>
          <a:p>
            <a:pPr marL="514350" indent="-514350">
              <a:lnSpc>
                <a:spcPct val="150000"/>
              </a:lnSpc>
              <a:buFont typeface="+mj-lt"/>
              <a:buAutoNum type="arabicPeriod"/>
            </a:pPr>
            <a:r>
              <a:rPr lang="en-US" dirty="0" smtClean="0"/>
              <a:t>32 </a:t>
            </a:r>
            <a:r>
              <a:rPr lang="en-US" baseline="30000" dirty="0" smtClean="0"/>
              <a:t>0</a:t>
            </a:r>
            <a:r>
              <a:rPr lang="en-US" dirty="0" smtClean="0"/>
              <a:t>C = ______ </a:t>
            </a:r>
            <a:r>
              <a:rPr lang="en-US" baseline="30000" dirty="0" smtClean="0"/>
              <a:t>0</a:t>
            </a:r>
            <a:r>
              <a:rPr lang="en-US" dirty="0" smtClean="0"/>
              <a:t>F</a:t>
            </a:r>
          </a:p>
          <a:p>
            <a:pPr marL="514350" indent="-514350">
              <a:lnSpc>
                <a:spcPct val="150000"/>
              </a:lnSpc>
              <a:buFont typeface="+mj-lt"/>
              <a:buAutoNum type="arabicPeriod"/>
            </a:pPr>
            <a:r>
              <a:rPr lang="en-US" dirty="0" smtClean="0"/>
              <a:t>0 </a:t>
            </a:r>
            <a:r>
              <a:rPr lang="en-US" baseline="30000" dirty="0" smtClean="0"/>
              <a:t>0</a:t>
            </a:r>
            <a:r>
              <a:rPr lang="en-US" dirty="0" smtClean="0"/>
              <a:t>C = _______ </a:t>
            </a:r>
            <a:r>
              <a:rPr lang="en-US" baseline="30000" dirty="0" smtClean="0"/>
              <a:t>0</a:t>
            </a:r>
            <a:r>
              <a:rPr lang="en-US" dirty="0" smtClean="0"/>
              <a:t>F</a:t>
            </a:r>
          </a:p>
        </p:txBody>
      </p:sp>
      <p:sp>
        <p:nvSpPr>
          <p:cNvPr id="4" name="Rectangle 3"/>
          <p:cNvSpPr/>
          <p:nvPr/>
        </p:nvSpPr>
        <p:spPr>
          <a:xfrm>
            <a:off x="2819400" y="1524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126.7</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590800" y="2286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718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39.2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362200" y="3810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46.4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572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89.6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286000" y="5334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5486400" y="2819400"/>
            <a:ext cx="2209800" cy="954107"/>
          </a:xfrm>
          <a:prstGeom prst="rect">
            <a:avLst/>
          </a:prstGeom>
          <a:noFill/>
          <a:ln>
            <a:solidFill>
              <a:schemeClr val="accent1"/>
            </a:solidFill>
          </a:ln>
        </p:spPr>
        <p:txBody>
          <a:bodyPr wrap="square" rtlCol="0">
            <a:spAutoFit/>
          </a:bodyPr>
          <a:lstStyle/>
          <a:p>
            <a:r>
              <a:rPr lang="en-US" sz="2800" dirty="0" smtClean="0"/>
              <a:t>Round to the nearest tenth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Now You Try It – Temperature</a:t>
            </a:r>
            <a:br>
              <a:rPr lang="en-US" dirty="0" smtClean="0">
                <a:solidFill>
                  <a:schemeClr val="accent1">
                    <a:lumMod val="75000"/>
                  </a:schemeClr>
                </a:solidFill>
              </a:rPr>
            </a:br>
            <a:r>
              <a:rPr lang="en-US" i="1" dirty="0" smtClean="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lnSpcReduction="10000"/>
          </a:bodyPr>
          <a:lstStyle/>
          <a:p>
            <a:pPr marL="514350" indent="-514350">
              <a:lnSpc>
                <a:spcPct val="150000"/>
              </a:lnSpc>
              <a:buFont typeface="+mj-lt"/>
              <a:buAutoNum type="arabicPeriod"/>
            </a:pPr>
            <a:r>
              <a:rPr lang="en-US" dirty="0" smtClean="0"/>
              <a:t>132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34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101.4</a:t>
            </a:r>
            <a:r>
              <a:rPr lang="en-US" baseline="30000" dirty="0" smtClean="0"/>
              <a:t> 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10 </a:t>
            </a:r>
            <a:r>
              <a:rPr lang="en-US" baseline="30000" dirty="0" smtClean="0"/>
              <a:t>0</a:t>
            </a:r>
            <a:r>
              <a:rPr lang="en-US" dirty="0" smtClean="0"/>
              <a:t>C = _______ </a:t>
            </a:r>
            <a:r>
              <a:rPr lang="en-US" baseline="30000" dirty="0" smtClean="0"/>
              <a:t>0</a:t>
            </a:r>
            <a:r>
              <a:rPr lang="en-US" dirty="0" smtClean="0"/>
              <a:t>F</a:t>
            </a:r>
          </a:p>
          <a:p>
            <a:pPr marL="514350" indent="-514350">
              <a:lnSpc>
                <a:spcPct val="150000"/>
              </a:lnSpc>
              <a:buFont typeface="+mj-lt"/>
              <a:buAutoNum type="arabicPeriod"/>
            </a:pPr>
            <a:r>
              <a:rPr lang="en-US" dirty="0" smtClean="0"/>
              <a:t>36 </a:t>
            </a:r>
            <a:r>
              <a:rPr lang="en-US" baseline="30000" dirty="0" smtClean="0"/>
              <a:t>0</a:t>
            </a:r>
            <a:r>
              <a:rPr lang="en-US" dirty="0" smtClean="0"/>
              <a:t>C = ______ </a:t>
            </a:r>
            <a:r>
              <a:rPr lang="en-US" baseline="30000" dirty="0" smtClean="0"/>
              <a:t>0</a:t>
            </a:r>
            <a:r>
              <a:rPr lang="en-US" dirty="0" smtClean="0"/>
              <a:t>F</a:t>
            </a:r>
          </a:p>
          <a:p>
            <a:pPr marL="514350" indent="-514350">
              <a:lnSpc>
                <a:spcPct val="150000"/>
              </a:lnSpc>
              <a:buFont typeface="+mj-lt"/>
              <a:buAutoNum type="arabicPeriod"/>
            </a:pPr>
            <a:r>
              <a:rPr lang="en-US" dirty="0" smtClean="0"/>
              <a:t>50 </a:t>
            </a:r>
            <a:r>
              <a:rPr lang="en-US" baseline="30000" dirty="0" smtClean="0"/>
              <a:t>0</a:t>
            </a:r>
            <a:r>
              <a:rPr lang="en-US" dirty="0" smtClean="0"/>
              <a:t>C = _______ </a:t>
            </a:r>
            <a:r>
              <a:rPr lang="en-US" baseline="30000" dirty="0" smtClean="0"/>
              <a:t>0</a:t>
            </a:r>
            <a:r>
              <a:rPr lang="en-US" dirty="0" smtClean="0"/>
              <a:t>F</a:t>
            </a:r>
          </a:p>
        </p:txBody>
      </p:sp>
      <p:sp>
        <p:nvSpPr>
          <p:cNvPr id="4" name="Rectangle 3"/>
          <p:cNvSpPr/>
          <p:nvPr/>
        </p:nvSpPr>
        <p:spPr>
          <a:xfrm>
            <a:off x="2819400" y="1524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55.6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590800" y="2286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718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38.6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362200" y="3810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572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96.8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362200" y="5410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5486400" y="2819400"/>
            <a:ext cx="2209800" cy="954107"/>
          </a:xfrm>
          <a:prstGeom prst="rect">
            <a:avLst/>
          </a:prstGeom>
          <a:noFill/>
          <a:ln>
            <a:solidFill>
              <a:schemeClr val="accent1"/>
            </a:solidFill>
          </a:ln>
        </p:spPr>
        <p:txBody>
          <a:bodyPr wrap="square" rtlCol="0">
            <a:spAutoFit/>
          </a:bodyPr>
          <a:lstStyle/>
          <a:p>
            <a:r>
              <a:rPr lang="en-US" sz="2800" dirty="0" smtClean="0"/>
              <a:t>Round to the nearest tenth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It’s Really Very Simple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1 kilometer =		1,000 meters</a:t>
            </a:r>
          </a:p>
          <a:p>
            <a:r>
              <a:rPr lang="en-US" dirty="0" smtClean="0"/>
              <a:t>1 hectometer = 	100 meters</a:t>
            </a:r>
          </a:p>
          <a:p>
            <a:r>
              <a:rPr lang="en-US" dirty="0" smtClean="0"/>
              <a:t>1 </a:t>
            </a:r>
            <a:r>
              <a:rPr lang="en-US" dirty="0" err="1" smtClean="0"/>
              <a:t>dekameter</a:t>
            </a:r>
            <a:r>
              <a:rPr lang="en-US" dirty="0" smtClean="0"/>
              <a:t> = 	10 meters</a:t>
            </a:r>
          </a:p>
          <a:p>
            <a:r>
              <a:rPr lang="en-US" dirty="0" smtClean="0"/>
              <a:t>1 meter </a:t>
            </a:r>
          </a:p>
          <a:p>
            <a:r>
              <a:rPr lang="en-US" dirty="0" smtClean="0"/>
              <a:t>1 decimeter =		0.1 meter</a:t>
            </a:r>
          </a:p>
          <a:p>
            <a:r>
              <a:rPr lang="en-US" dirty="0" smtClean="0"/>
              <a:t>1 centimeter =	0.01 meter</a:t>
            </a:r>
          </a:p>
          <a:p>
            <a:r>
              <a:rPr lang="en-US" dirty="0" smtClean="0"/>
              <a:t>1 millimeter = 		0.001 meter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We’re Going to Start with These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1 kilometer =		1,000 meters</a:t>
            </a:r>
          </a:p>
          <a:p>
            <a:r>
              <a:rPr lang="en-US" dirty="0" smtClean="0"/>
              <a:t>1 meter </a:t>
            </a:r>
          </a:p>
          <a:p>
            <a:r>
              <a:rPr lang="en-US" dirty="0" smtClean="0"/>
              <a:t>1 centimeter =	0.01 meter</a:t>
            </a:r>
          </a:p>
          <a:p>
            <a:r>
              <a:rPr lang="en-US" dirty="0" smtClean="0"/>
              <a:t>1 millimeter = 		0.001 meter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How many meters?</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pPr>
              <a:lnSpc>
                <a:spcPct val="150000"/>
              </a:lnSpc>
            </a:pPr>
            <a:r>
              <a:rPr lang="en-US" sz="3600" dirty="0" smtClean="0"/>
              <a:t>1 meter </a:t>
            </a:r>
          </a:p>
          <a:p>
            <a:pPr>
              <a:lnSpc>
                <a:spcPct val="150000"/>
              </a:lnSpc>
            </a:pPr>
            <a:r>
              <a:rPr lang="en-US" sz="3600" dirty="0" smtClean="0"/>
              <a:t>1 kilometer =	______________</a:t>
            </a:r>
          </a:p>
          <a:p>
            <a:pPr>
              <a:lnSpc>
                <a:spcPct val="150000"/>
              </a:lnSpc>
            </a:pPr>
            <a:r>
              <a:rPr lang="en-US" sz="3600" dirty="0" smtClean="0"/>
              <a:t>1 millimeter = 	______________</a:t>
            </a:r>
          </a:p>
          <a:p>
            <a:pPr>
              <a:lnSpc>
                <a:spcPct val="150000"/>
              </a:lnSpc>
            </a:pPr>
            <a:r>
              <a:rPr lang="en-US" sz="3600" dirty="0" smtClean="0"/>
              <a:t>1 centimeter =	______________</a:t>
            </a:r>
          </a:p>
          <a:p>
            <a:endParaRPr lang="en-US" dirty="0"/>
          </a:p>
        </p:txBody>
      </p:sp>
      <p:sp>
        <p:nvSpPr>
          <p:cNvPr id="4" name="Rectangle 3"/>
          <p:cNvSpPr/>
          <p:nvPr/>
        </p:nvSpPr>
        <p:spPr>
          <a:xfrm>
            <a:off x="3581400" y="2667000"/>
            <a:ext cx="44196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 </a:t>
            </a:r>
            <a:r>
              <a:rPr lang="en-US" sz="4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meters</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3581400" y="3581400"/>
            <a:ext cx="44196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0.001 </a:t>
            </a:r>
            <a:r>
              <a:rPr lang="en-US" sz="4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meter</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3429000" y="4495800"/>
            <a:ext cx="4419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0.01</a:t>
            </a: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meter</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971800" y="1447800"/>
            <a:ext cx="2362200" cy="106680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2">
                    <a:lumMod val="75000"/>
                  </a:schemeClr>
                </a:solidFill>
              </a:rPr>
              <a:t>Make a Mental Picture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Kilometer    </a:t>
            </a:r>
          </a:p>
          <a:p>
            <a:pPr>
              <a:buNone/>
            </a:pPr>
            <a:endParaRPr lang="en-US" dirty="0" smtClean="0"/>
          </a:p>
          <a:p>
            <a:r>
              <a:rPr lang="en-US" dirty="0" smtClean="0"/>
              <a:t>Meter	</a:t>
            </a:r>
          </a:p>
          <a:p>
            <a:pPr>
              <a:buNone/>
            </a:pPr>
            <a:endParaRPr lang="en-US" dirty="0" smtClean="0"/>
          </a:p>
          <a:p>
            <a:r>
              <a:rPr lang="en-US" dirty="0" smtClean="0"/>
              <a:t>Centimeter</a:t>
            </a:r>
          </a:p>
          <a:p>
            <a:pPr>
              <a:buNone/>
            </a:pPr>
            <a:endParaRPr lang="en-US" dirty="0" smtClean="0"/>
          </a:p>
          <a:p>
            <a:r>
              <a:rPr lang="en-US" dirty="0" smtClean="0"/>
              <a:t>Millimeter</a:t>
            </a:r>
            <a:endParaRPr lang="en-US" dirty="0"/>
          </a:p>
        </p:txBody>
      </p:sp>
      <p:graphicFrame>
        <p:nvGraphicFramePr>
          <p:cNvPr id="11" name="Table 10"/>
          <p:cNvGraphicFramePr>
            <a:graphicFrameLocks noGrp="1"/>
          </p:cNvGraphicFramePr>
          <p:nvPr/>
        </p:nvGraphicFramePr>
        <p:xfrm>
          <a:off x="3124200" y="1600200"/>
          <a:ext cx="2082800" cy="7620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762000">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r>
            </a:tbl>
          </a:graphicData>
        </a:graphic>
      </p:graphicFrame>
      <p:sp>
        <p:nvSpPr>
          <p:cNvPr id="14" name="TextBox 13"/>
          <p:cNvSpPr txBox="1"/>
          <p:nvPr/>
        </p:nvSpPr>
        <p:spPr>
          <a:xfrm>
            <a:off x="5562600" y="1447800"/>
            <a:ext cx="2590800" cy="923330"/>
          </a:xfrm>
          <a:prstGeom prst="rect">
            <a:avLst/>
          </a:prstGeom>
          <a:noFill/>
        </p:spPr>
        <p:txBody>
          <a:bodyPr wrap="square" rtlCol="0">
            <a:spAutoFit/>
          </a:bodyPr>
          <a:lstStyle/>
          <a:p>
            <a:r>
              <a:rPr lang="en-US" dirty="0" smtClean="0"/>
              <a:t>Track around football field = 400 meters</a:t>
            </a:r>
          </a:p>
          <a:p>
            <a:r>
              <a:rPr lang="en-US" dirty="0" smtClean="0"/>
              <a:t>How far for a kilometer?</a:t>
            </a:r>
            <a:endParaRPr lang="en-US" dirty="0"/>
          </a:p>
        </p:txBody>
      </p:sp>
      <p:pic>
        <p:nvPicPr>
          <p:cNvPr id="15366" name="Picture 6" descr="http://www.clipartheaven.com/clipart/sports/football/football_ball_2.gif"/>
          <p:cNvPicPr>
            <a:picLocks noChangeAspect="1" noChangeArrowheads="1"/>
          </p:cNvPicPr>
          <p:nvPr/>
        </p:nvPicPr>
        <p:blipFill>
          <a:blip r:embed="rId3" cstate="print"/>
          <a:srcRect r="37959" b="37349"/>
          <a:stretch>
            <a:fillRect/>
          </a:stretch>
        </p:blipFill>
        <p:spPr bwMode="auto">
          <a:xfrm flipH="1">
            <a:off x="3810000" y="1752600"/>
            <a:ext cx="668215" cy="457200"/>
          </a:xfrm>
          <a:prstGeom prst="rect">
            <a:avLst/>
          </a:prstGeom>
          <a:noFill/>
        </p:spPr>
      </p:pic>
      <p:pic>
        <p:nvPicPr>
          <p:cNvPr id="15370" name="Picture 10" descr="http://www.promotrends.com.au/sitedata/images/plastics/rulers/solid/rulers_half_1_white.jpg"/>
          <p:cNvPicPr>
            <a:picLocks noChangeAspect="1" noChangeArrowheads="1"/>
          </p:cNvPicPr>
          <p:nvPr/>
        </p:nvPicPr>
        <p:blipFill>
          <a:blip r:embed="rId4" cstate="print"/>
          <a:srcRect l="5333" t="40000" r="4000" b="38667"/>
          <a:stretch>
            <a:fillRect/>
          </a:stretch>
        </p:blipFill>
        <p:spPr bwMode="auto">
          <a:xfrm rot="16200000">
            <a:off x="5305392" y="3914808"/>
            <a:ext cx="3662083" cy="861667"/>
          </a:xfrm>
          <a:prstGeom prst="rect">
            <a:avLst/>
          </a:prstGeom>
          <a:noFill/>
        </p:spPr>
      </p:pic>
      <p:sp>
        <p:nvSpPr>
          <p:cNvPr id="19" name="TextBox 18"/>
          <p:cNvSpPr txBox="1"/>
          <p:nvPr/>
        </p:nvSpPr>
        <p:spPr>
          <a:xfrm>
            <a:off x="3200400" y="3429000"/>
            <a:ext cx="3352800" cy="1938992"/>
          </a:xfrm>
          <a:prstGeom prst="rect">
            <a:avLst/>
          </a:prstGeom>
          <a:noFill/>
          <a:ln>
            <a:solidFill>
              <a:schemeClr val="accent1"/>
            </a:solidFill>
          </a:ln>
        </p:spPr>
        <p:txBody>
          <a:bodyPr wrap="square" rtlCol="0">
            <a:spAutoFit/>
          </a:bodyPr>
          <a:lstStyle/>
          <a:p>
            <a:r>
              <a:rPr lang="en-US" sz="2400" dirty="0" smtClean="0"/>
              <a:t>Using a meter stick or ruler, use your body  to make a mental picture of 1 meter, 1 centimeter, and 1 millimeter.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Can you do the math?</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nSpc>
                <a:spcPct val="150000"/>
              </a:lnSpc>
            </a:pPr>
            <a:r>
              <a:rPr lang="en-US" dirty="0" smtClean="0"/>
              <a:t>How many millimeters in a centimeter? </a:t>
            </a:r>
          </a:p>
          <a:p>
            <a:pPr>
              <a:lnSpc>
                <a:spcPct val="150000"/>
              </a:lnSpc>
            </a:pPr>
            <a:r>
              <a:rPr lang="en-US" dirty="0" smtClean="0"/>
              <a:t>How many centimeters in a meter? </a:t>
            </a:r>
          </a:p>
          <a:p>
            <a:pPr>
              <a:lnSpc>
                <a:spcPct val="150000"/>
              </a:lnSpc>
            </a:pPr>
            <a:r>
              <a:rPr lang="en-US" dirty="0" smtClean="0"/>
              <a:t>How many millimeters in a meter? </a:t>
            </a:r>
            <a:r>
              <a:rPr lang="en-US" sz="3600" dirty="0" smtClean="0"/>
              <a:t>	</a:t>
            </a:r>
          </a:p>
          <a:p>
            <a:pPr>
              <a:lnSpc>
                <a:spcPct val="150000"/>
              </a:lnSpc>
            </a:pPr>
            <a:r>
              <a:rPr lang="en-US" dirty="0" smtClean="0"/>
              <a:t>How many meters in a kilometer?</a:t>
            </a:r>
          </a:p>
          <a:p>
            <a:pPr>
              <a:lnSpc>
                <a:spcPct val="150000"/>
              </a:lnSpc>
            </a:pPr>
            <a:r>
              <a:rPr lang="en-US" dirty="0" smtClean="0"/>
              <a:t>How tall are you in meters (estimate)? </a:t>
            </a:r>
            <a:endParaRPr lang="en-U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4" name="Rectangle 3"/>
          <p:cNvSpPr/>
          <p:nvPr/>
        </p:nvSpPr>
        <p:spPr>
          <a:xfrm>
            <a:off x="7467600" y="1600200"/>
            <a:ext cx="9144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6858000" y="2514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6781800" y="34290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629400" y="42672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7315200" y="5105400"/>
            <a:ext cx="9144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What about weight?</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1 kilogram =		1,000 grams</a:t>
            </a:r>
          </a:p>
          <a:p>
            <a:r>
              <a:rPr lang="en-US" dirty="0" smtClean="0"/>
              <a:t>1 gram</a:t>
            </a:r>
          </a:p>
          <a:p>
            <a:r>
              <a:rPr lang="en-US" dirty="0" smtClean="0"/>
              <a:t>1 milligram = 		0.001 gram</a:t>
            </a:r>
          </a:p>
          <a:p>
            <a:pPr>
              <a:buNone/>
            </a:pPr>
            <a:endParaRPr lang="en-US" dirty="0" smtClean="0"/>
          </a:p>
          <a:p>
            <a:r>
              <a:rPr lang="en-US" dirty="0" smtClean="0"/>
              <a:t>Also referred to as mass.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3049</Words>
  <Application>Microsoft Office PowerPoint</Application>
  <PresentationFormat>On-screen Show (4:3)</PresentationFormat>
  <Paragraphs>524</Paragraphs>
  <Slides>37</Slides>
  <Notes>35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Objectives</vt:lpstr>
      <vt:lpstr>Health Care Applications</vt:lpstr>
      <vt:lpstr>It’s Really Very Simple</vt:lpstr>
      <vt:lpstr>We’re Going to Start with These</vt:lpstr>
      <vt:lpstr>How many meters?</vt:lpstr>
      <vt:lpstr>Make a Mental Picture</vt:lpstr>
      <vt:lpstr>Can you do the math?</vt:lpstr>
      <vt:lpstr>What about weight?</vt:lpstr>
      <vt:lpstr>Make a Mental Picture</vt:lpstr>
      <vt:lpstr>Can you do the math?</vt:lpstr>
      <vt:lpstr>What about liquid measures?</vt:lpstr>
      <vt:lpstr>Make a Mental Picture</vt:lpstr>
      <vt:lpstr>Can you do the math?</vt:lpstr>
      <vt:lpstr>Estimation Game</vt:lpstr>
      <vt:lpstr>Converting Grams</vt:lpstr>
      <vt:lpstr>Converting Grams</vt:lpstr>
      <vt:lpstr>Converting Meters</vt:lpstr>
      <vt:lpstr>Converting Meters</vt:lpstr>
      <vt:lpstr>Converting Liters</vt:lpstr>
      <vt:lpstr>Metric Quiz</vt:lpstr>
      <vt:lpstr>Congratulations! Time to Convert Household Weight</vt:lpstr>
      <vt:lpstr>Now You Try It - Weight</vt:lpstr>
      <vt:lpstr>Now You Try It – Weight No Notes or Calculator</vt:lpstr>
      <vt:lpstr>Congratulations! Time to Convert Household Length</vt:lpstr>
      <vt:lpstr>Now You Try It - Length</vt:lpstr>
      <vt:lpstr>Did You Have Any Trouble?</vt:lpstr>
      <vt:lpstr>Sometimes You Combine Formulas</vt:lpstr>
      <vt:lpstr>Testing Tip</vt:lpstr>
      <vt:lpstr>Now You Try It – Length  No Notes or Calculator</vt:lpstr>
      <vt:lpstr>Congratulations! Time to Convert Household Volume</vt:lpstr>
      <vt:lpstr>Isn’t That Funny Math?</vt:lpstr>
      <vt:lpstr>Now You Try It - Volume</vt:lpstr>
      <vt:lpstr>Now You Try It – Volume  No Notes or Calculator</vt:lpstr>
      <vt:lpstr>Congratulations! Time to Convert Temperature</vt:lpstr>
      <vt:lpstr>Now You Try It - Temperature</vt:lpstr>
      <vt:lpstr>Now You Try It – Temperature  No Notes or Calculator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Smith</dc:creator>
  <cp:lastModifiedBy>Kim Smith</cp:lastModifiedBy>
  <cp:revision>46</cp:revision>
  <dcterms:created xsi:type="dcterms:W3CDTF">2009-02-13T17:10:26Z</dcterms:created>
  <dcterms:modified xsi:type="dcterms:W3CDTF">2010-01-12T21:16:59Z</dcterms:modified>
</cp:coreProperties>
</file>